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Montserrat"/>
      <p:regular r:id="rId33"/>
      <p:bold r:id="rId34"/>
      <p:italic r:id="rId35"/>
      <p:boldItalic r:id="rId36"/>
    </p:embeddedFont>
    <p:embeddedFont>
      <p:font typeface="Montserrat Light"/>
      <p:regular r:id="rId37"/>
      <p:bold r:id="rId38"/>
      <p:italic r:id="rId39"/>
      <p:boldItalic r:id="rId40"/>
    </p:embeddedFont>
    <p:embeddedFont>
      <p:font typeface="DM Serif Display"/>
      <p:regular r:id="rId41"/>
      <p: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Light-boldItalic.fntdata"/><Relationship Id="rId20" Type="http://schemas.openxmlformats.org/officeDocument/2006/relationships/slide" Target="slides/slide16.xml"/><Relationship Id="rId42" Type="http://schemas.openxmlformats.org/officeDocument/2006/relationships/font" Target="fonts/DMSerifDisplay-italic.fntdata"/><Relationship Id="rId41" Type="http://schemas.openxmlformats.org/officeDocument/2006/relationships/font" Target="fonts/DMSerifDisplay-regular.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Montserrat-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Montserrat-italic.fntdata"/><Relationship Id="rId12" Type="http://schemas.openxmlformats.org/officeDocument/2006/relationships/slide" Target="slides/slide8.xml"/><Relationship Id="rId34" Type="http://schemas.openxmlformats.org/officeDocument/2006/relationships/font" Target="fonts/Montserrat-bold.fntdata"/><Relationship Id="rId15" Type="http://schemas.openxmlformats.org/officeDocument/2006/relationships/slide" Target="slides/slide11.xml"/><Relationship Id="rId37" Type="http://schemas.openxmlformats.org/officeDocument/2006/relationships/font" Target="fonts/MontserratLight-regular.fntdata"/><Relationship Id="rId14" Type="http://schemas.openxmlformats.org/officeDocument/2006/relationships/slide" Target="slides/slide10.xml"/><Relationship Id="rId36" Type="http://schemas.openxmlformats.org/officeDocument/2006/relationships/font" Target="fonts/Montserrat-boldItalic.fntdata"/><Relationship Id="rId17" Type="http://schemas.openxmlformats.org/officeDocument/2006/relationships/slide" Target="slides/slide13.xml"/><Relationship Id="rId39" Type="http://schemas.openxmlformats.org/officeDocument/2006/relationships/font" Target="fonts/MontserratLight-italic.fntdata"/><Relationship Id="rId16" Type="http://schemas.openxmlformats.org/officeDocument/2006/relationships/slide" Target="slides/slide12.xml"/><Relationship Id="rId38" Type="http://schemas.openxmlformats.org/officeDocument/2006/relationships/font" Target="fonts/MontserratLight-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01a343c913_0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01a343c91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1c59a25676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1c59a2567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020aa13544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020aa135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020aa13544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020aa135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1f7974fd73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1f7974fd7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1f7974fd73_0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1f7974fd7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1f7974fd73_0_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1f7974fd7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1f7974fd73_0_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1f7974fd7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1f7974fd73_0_1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1f7974fd7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1f7974fd73_0_1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1f7974fd7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1f7974fd73_0_1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1f7974fd7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6e559b0b4d_0_6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e559b0b4d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d16212d160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d16212d16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020aa13544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020aa135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01a343c913_0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01a343c91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1f7974fd73_0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1f7974fd7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1f7974fd73_0_1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1f7974fd7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1f7974fd73_0_1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1f7974fd73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1c59a25676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1c59a2567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d16212d160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d16212d16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d16212d160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d16212d16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01a343c913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01a343c91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01a343c913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01a343c91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01a343c913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01a343c91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91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 name="Google Shape;11;p2"/>
          <p:cNvSpPr txBox="1"/>
          <p:nvPr>
            <p:ph type="ctrTitle"/>
          </p:nvPr>
        </p:nvSpPr>
        <p:spPr>
          <a:xfrm>
            <a:off x="1188725" y="2380200"/>
            <a:ext cx="6766500" cy="1685700"/>
          </a:xfrm>
          <a:prstGeom prst="rect">
            <a:avLst/>
          </a:prstGeom>
        </p:spPr>
        <p:txBody>
          <a:bodyPr anchorCtr="0" anchor="b" bIns="0" lIns="0" spcFirstLastPara="1" rIns="0" wrap="square" tIns="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ccent">
  <p:cSld name="BLANK_3">
    <p:bg>
      <p:bgPr>
        <a:gradFill>
          <a:gsLst>
            <a:gs pos="0">
              <a:schemeClr val="accent5"/>
            </a:gs>
            <a:gs pos="50000">
              <a:schemeClr val="accent5"/>
            </a:gs>
            <a:gs pos="100000">
              <a:schemeClr val="accent6"/>
            </a:gs>
          </a:gsLst>
          <a:lin ang="1680027" scaled="0"/>
        </a:gradFill>
      </p:bgPr>
    </p:bg>
    <p:spTree>
      <p:nvGrpSpPr>
        <p:cNvPr id="50" name="Shape 50"/>
        <p:cNvGrpSpPr/>
        <p:nvPr/>
      </p:nvGrpSpPr>
      <p:grpSpPr>
        <a:xfrm>
          <a:off x="0" y="0"/>
          <a:ext cx="0" cy="0"/>
          <a:chOff x="0" y="0"/>
          <a:chExt cx="0" cy="0"/>
        </a:xfrm>
      </p:grpSpPr>
      <p:sp>
        <p:nvSpPr>
          <p:cNvPr id="51" name="Google Shape;51;p11"/>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FFFFFF">
              <a:alpha val="374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1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BLANK_2">
    <p:bg>
      <p:bgPr>
        <a:gradFill>
          <a:gsLst>
            <a:gs pos="0">
              <a:schemeClr val="lt2"/>
            </a:gs>
            <a:gs pos="50000">
              <a:schemeClr val="lt1"/>
            </a:gs>
            <a:gs pos="100000">
              <a:schemeClr val="lt1"/>
            </a:gs>
          </a:gsLst>
          <a:lin ang="1680027" scaled="0"/>
        </a:gradFill>
      </p:bgPr>
    </p:bg>
    <p:spTree>
      <p:nvGrpSpPr>
        <p:cNvPr id="53" name="Shape 53"/>
        <p:cNvGrpSpPr/>
        <p:nvPr/>
      </p:nvGrpSpPr>
      <p:grpSpPr>
        <a:xfrm>
          <a:off x="0" y="0"/>
          <a:ext cx="0" cy="0"/>
          <a:chOff x="0" y="0"/>
          <a:chExt cx="0" cy="0"/>
        </a:xfrm>
      </p:grpSpPr>
      <p:sp>
        <p:nvSpPr>
          <p:cNvPr id="54" name="Google Shape;54;p12"/>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1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2">
  <p:cSld name="BLANK_1">
    <p:spTree>
      <p:nvGrpSpPr>
        <p:cNvPr id="56" name="Shape 56"/>
        <p:cNvGrpSpPr/>
        <p:nvPr/>
      </p:nvGrpSpPr>
      <p:grpSpPr>
        <a:xfrm>
          <a:off x="0" y="0"/>
          <a:ext cx="0" cy="0"/>
          <a:chOff x="0" y="0"/>
          <a:chExt cx="0" cy="0"/>
        </a:xfrm>
      </p:grpSpPr>
      <p:sp>
        <p:nvSpPr>
          <p:cNvPr id="57" name="Google Shape;57;p13"/>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3"/>
          <p:cNvSpPr/>
          <p:nvPr/>
        </p:nvSpPr>
        <p:spPr>
          <a:xfrm>
            <a:off x="0" y="0"/>
            <a:ext cx="9144191" cy="5143500"/>
          </a:xfrm>
          <a:custGeom>
            <a:rect b="b" l="l" r="r" t="t"/>
            <a:pathLst>
              <a:path extrusionOk="0" h="6858000" w="12192254">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3">
  <p:cSld name="BLANK_1_1">
    <p:spTree>
      <p:nvGrpSpPr>
        <p:cNvPr id="59" name="Shape 59"/>
        <p:cNvGrpSpPr/>
        <p:nvPr/>
      </p:nvGrpSpPr>
      <p:grpSpPr>
        <a:xfrm>
          <a:off x="0" y="0"/>
          <a:ext cx="0" cy="0"/>
          <a:chOff x="0" y="0"/>
          <a:chExt cx="0" cy="0"/>
        </a:xfrm>
      </p:grpSpPr>
      <p:sp>
        <p:nvSpPr>
          <p:cNvPr id="60" name="Google Shape;60;p1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4"/>
          <p:cNvSpPr/>
          <p:nvPr/>
        </p:nvSpPr>
        <p:spPr>
          <a:xfrm flipH="1" rot="5400000">
            <a:off x="-248212" y="246209"/>
            <a:ext cx="5151227" cy="4654804"/>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1_1_1">
    <p:bg>
      <p:bgPr>
        <a:solidFill>
          <a:schemeClr val="dk1"/>
        </a:solidFill>
      </p:bgPr>
    </p:bg>
    <p:spTree>
      <p:nvGrpSpPr>
        <p:cNvPr id="62" name="Shape 62"/>
        <p:cNvGrpSpPr/>
        <p:nvPr/>
      </p:nvGrpSpPr>
      <p:grpSpPr>
        <a:xfrm>
          <a:off x="0" y="0"/>
          <a:ext cx="0" cy="0"/>
          <a:chOff x="0" y="0"/>
          <a:chExt cx="0" cy="0"/>
        </a:xfrm>
      </p:grpSpPr>
      <p:sp>
        <p:nvSpPr>
          <p:cNvPr id="63" name="Google Shape;63;p15"/>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FFFFFF">
              <a:alpha val="374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1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sp>
        <p:nvSpPr>
          <p:cNvPr id="13" name="Google Shape;13;p3"/>
          <p:cNvSpPr/>
          <p:nvPr/>
        </p:nvSpPr>
        <p:spPr>
          <a:xfrm>
            <a:off x="0" y="0"/>
            <a:ext cx="9144191" cy="5143500"/>
          </a:xfrm>
          <a:custGeom>
            <a:rect b="b" l="l" r="r" t="t"/>
            <a:pathLst>
              <a:path extrusionOk="0" h="6858000" w="12192254">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91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3"/>
          <p:cNvSpPr txBox="1"/>
          <p:nvPr>
            <p:ph type="ctrTitle"/>
          </p:nvPr>
        </p:nvSpPr>
        <p:spPr>
          <a:xfrm>
            <a:off x="1188725" y="2378350"/>
            <a:ext cx="6766500" cy="13050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 name="Google Shape;15;p3"/>
          <p:cNvSpPr txBox="1"/>
          <p:nvPr>
            <p:ph idx="1" type="subTitle"/>
          </p:nvPr>
        </p:nvSpPr>
        <p:spPr>
          <a:xfrm>
            <a:off x="1188725" y="3780303"/>
            <a:ext cx="6766500" cy="2856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6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sp>
        <p:nvSpPr>
          <p:cNvPr id="17" name="Google Shape;17;p4"/>
          <p:cNvSpPr/>
          <p:nvPr/>
        </p:nvSpPr>
        <p:spPr>
          <a:xfrm rot="5400000">
            <a:off x="2006359" y="-1980394"/>
            <a:ext cx="5136998" cy="9138285"/>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4"/>
          <p:cNvSpPr txBox="1"/>
          <p:nvPr>
            <p:ph idx="1" type="body"/>
          </p:nvPr>
        </p:nvSpPr>
        <p:spPr>
          <a:xfrm>
            <a:off x="1188725" y="1231800"/>
            <a:ext cx="6766500" cy="2679900"/>
          </a:xfrm>
          <a:prstGeom prst="rect">
            <a:avLst/>
          </a:prstGeom>
        </p:spPr>
        <p:txBody>
          <a:bodyPr anchorCtr="0" anchor="t" bIns="0" lIns="0" spcFirstLastPara="1" rIns="0" wrap="square" tIns="0">
            <a:noAutofit/>
          </a:bodyPr>
          <a:lstStyle>
            <a:lvl1pPr indent="-457200" lvl="0" marL="457200" rtl="0">
              <a:spcBef>
                <a:spcPts val="600"/>
              </a:spcBef>
              <a:spcAft>
                <a:spcPts val="0"/>
              </a:spcAft>
              <a:buSzPts val="3600"/>
              <a:buFont typeface="DM Serif Display"/>
              <a:buChar char="╺"/>
              <a:defRPr sz="3600">
                <a:latin typeface="DM Serif Display"/>
                <a:ea typeface="DM Serif Display"/>
                <a:cs typeface="DM Serif Display"/>
                <a:sym typeface="DM Serif Display"/>
              </a:defRPr>
            </a:lvl1pPr>
            <a:lvl2pPr indent="-457200" lvl="1" marL="914400" rtl="0">
              <a:spcBef>
                <a:spcPts val="0"/>
              </a:spcBef>
              <a:spcAft>
                <a:spcPts val="0"/>
              </a:spcAft>
              <a:buSzPts val="3600"/>
              <a:buFont typeface="DM Serif Display"/>
              <a:buChar char="-"/>
              <a:defRPr sz="3600">
                <a:latin typeface="DM Serif Display"/>
                <a:ea typeface="DM Serif Display"/>
                <a:cs typeface="DM Serif Display"/>
                <a:sym typeface="DM Serif Display"/>
              </a:defRPr>
            </a:lvl2pPr>
            <a:lvl3pPr indent="-457200" lvl="2" marL="1371600" rtl="0">
              <a:spcBef>
                <a:spcPts val="0"/>
              </a:spcBef>
              <a:spcAft>
                <a:spcPts val="0"/>
              </a:spcAft>
              <a:buSzPts val="3600"/>
              <a:buFont typeface="DM Serif Display"/>
              <a:buChar char="⬞"/>
              <a:defRPr sz="3600">
                <a:latin typeface="DM Serif Display"/>
                <a:ea typeface="DM Serif Display"/>
                <a:cs typeface="DM Serif Display"/>
                <a:sym typeface="DM Serif Display"/>
              </a:defRPr>
            </a:lvl3pPr>
            <a:lvl4pPr indent="-457200" lvl="3" marL="1828800" rtl="0">
              <a:spcBef>
                <a:spcPts val="0"/>
              </a:spcBef>
              <a:spcAft>
                <a:spcPts val="0"/>
              </a:spcAft>
              <a:buSzPts val="3600"/>
              <a:buFont typeface="DM Serif Display"/>
              <a:buChar char="●"/>
              <a:defRPr sz="3600">
                <a:latin typeface="DM Serif Display"/>
                <a:ea typeface="DM Serif Display"/>
                <a:cs typeface="DM Serif Display"/>
                <a:sym typeface="DM Serif Display"/>
              </a:defRPr>
            </a:lvl4pPr>
            <a:lvl5pPr indent="-457200" lvl="4" marL="2286000" rtl="0">
              <a:spcBef>
                <a:spcPts val="0"/>
              </a:spcBef>
              <a:spcAft>
                <a:spcPts val="0"/>
              </a:spcAft>
              <a:buSzPts val="3600"/>
              <a:buFont typeface="DM Serif Display"/>
              <a:buChar char="○"/>
              <a:defRPr sz="3600">
                <a:latin typeface="DM Serif Display"/>
                <a:ea typeface="DM Serif Display"/>
                <a:cs typeface="DM Serif Display"/>
                <a:sym typeface="DM Serif Display"/>
              </a:defRPr>
            </a:lvl5pPr>
            <a:lvl6pPr indent="-457200" lvl="5" marL="2743200" rtl="0">
              <a:spcBef>
                <a:spcPts val="0"/>
              </a:spcBef>
              <a:spcAft>
                <a:spcPts val="0"/>
              </a:spcAft>
              <a:buSzPts val="3600"/>
              <a:buFont typeface="DM Serif Display"/>
              <a:buChar char="■"/>
              <a:defRPr sz="3600">
                <a:latin typeface="DM Serif Display"/>
                <a:ea typeface="DM Serif Display"/>
                <a:cs typeface="DM Serif Display"/>
                <a:sym typeface="DM Serif Display"/>
              </a:defRPr>
            </a:lvl6pPr>
            <a:lvl7pPr indent="-457200" lvl="6" marL="3200400" rtl="0">
              <a:spcBef>
                <a:spcPts val="0"/>
              </a:spcBef>
              <a:spcAft>
                <a:spcPts val="0"/>
              </a:spcAft>
              <a:buSzPts val="3600"/>
              <a:buFont typeface="DM Serif Display"/>
              <a:buChar char="●"/>
              <a:defRPr sz="3600">
                <a:latin typeface="DM Serif Display"/>
                <a:ea typeface="DM Serif Display"/>
                <a:cs typeface="DM Serif Display"/>
                <a:sym typeface="DM Serif Display"/>
              </a:defRPr>
            </a:lvl7pPr>
            <a:lvl8pPr indent="-457200" lvl="7" marL="3657600" rtl="0">
              <a:spcBef>
                <a:spcPts val="0"/>
              </a:spcBef>
              <a:spcAft>
                <a:spcPts val="0"/>
              </a:spcAft>
              <a:buSzPts val="3600"/>
              <a:buFont typeface="DM Serif Display"/>
              <a:buChar char="○"/>
              <a:defRPr sz="3600">
                <a:latin typeface="DM Serif Display"/>
                <a:ea typeface="DM Serif Display"/>
                <a:cs typeface="DM Serif Display"/>
                <a:sym typeface="DM Serif Display"/>
              </a:defRPr>
            </a:lvl8pPr>
            <a:lvl9pPr indent="-457200" lvl="8" marL="4114800" rtl="0">
              <a:spcBef>
                <a:spcPts val="0"/>
              </a:spcBef>
              <a:spcAft>
                <a:spcPts val="0"/>
              </a:spcAft>
              <a:buSzPts val="3600"/>
              <a:buFont typeface="DM Serif Display"/>
              <a:buChar char="■"/>
              <a:defRPr sz="3600">
                <a:latin typeface="DM Serif Display"/>
                <a:ea typeface="DM Serif Display"/>
                <a:cs typeface="DM Serif Display"/>
                <a:sym typeface="DM Serif Display"/>
              </a:defRPr>
            </a:lvl9pPr>
          </a:lstStyle>
          <a:p/>
        </p:txBody>
      </p:sp>
      <p:sp>
        <p:nvSpPr>
          <p:cNvPr id="19" name="Google Shape;19;p4"/>
          <p:cNvSpPr txBox="1"/>
          <p:nvPr/>
        </p:nvSpPr>
        <p:spPr>
          <a:xfrm>
            <a:off x="755988" y="1181777"/>
            <a:ext cx="463200" cy="68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0">
                <a:solidFill>
                  <a:schemeClr val="accent6"/>
                </a:solidFill>
                <a:latin typeface="DM Serif Display"/>
                <a:ea typeface="DM Serif Display"/>
                <a:cs typeface="DM Serif Display"/>
                <a:sym typeface="DM Serif Display"/>
              </a:rPr>
              <a:t>“</a:t>
            </a:r>
            <a:endParaRPr sz="6000">
              <a:solidFill>
                <a:schemeClr val="accent6"/>
              </a:solidFill>
              <a:latin typeface="DM Serif Display"/>
              <a:ea typeface="DM Serif Display"/>
              <a:cs typeface="DM Serif Display"/>
              <a:sym typeface="DM Serif Display"/>
            </a:endParaRPr>
          </a:p>
        </p:txBody>
      </p:sp>
      <p:sp>
        <p:nvSpPr>
          <p:cNvPr id="20" name="Google Shape;20;p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1" name="Shape 21"/>
        <p:cNvGrpSpPr/>
        <p:nvPr/>
      </p:nvGrpSpPr>
      <p:grpSpPr>
        <a:xfrm>
          <a:off x="0" y="0"/>
          <a:ext cx="0" cy="0"/>
          <a:chOff x="0" y="0"/>
          <a:chExt cx="0" cy="0"/>
        </a:xfrm>
      </p:grpSpPr>
      <p:sp>
        <p:nvSpPr>
          <p:cNvPr id="22" name="Google Shape;22;p5"/>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5"/>
          <p:cNvSpPr txBox="1"/>
          <p:nvPr>
            <p:ph type="title"/>
          </p:nvPr>
        </p:nvSpPr>
        <p:spPr>
          <a:xfrm>
            <a:off x="1188725" y="1028875"/>
            <a:ext cx="6766500" cy="1567500"/>
          </a:xfrm>
          <a:prstGeom prst="rect">
            <a:avLst/>
          </a:prstGeom>
        </p:spPr>
        <p:txBody>
          <a:bodyPr anchorCtr="0" anchor="b" bIns="0" lIns="0" spcFirstLastPara="1" rIns="0" wrap="square" tIns="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24" name="Google Shape;24;p5"/>
          <p:cNvSpPr txBox="1"/>
          <p:nvPr>
            <p:ph idx="1" type="body"/>
          </p:nvPr>
        </p:nvSpPr>
        <p:spPr>
          <a:xfrm>
            <a:off x="1188725" y="2851925"/>
            <a:ext cx="6766500" cy="15675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Font typeface="Montserrat Light"/>
              <a:buChar char="╺"/>
              <a:defRPr sz="1600">
                <a:latin typeface="Montserrat Light"/>
                <a:ea typeface="Montserrat Light"/>
                <a:cs typeface="Montserrat Light"/>
                <a:sym typeface="Montserrat Light"/>
              </a:defRPr>
            </a:lvl1pPr>
            <a:lvl2pPr indent="-330200" lvl="1" marL="914400" rtl="0">
              <a:spcBef>
                <a:spcPts val="0"/>
              </a:spcBef>
              <a:spcAft>
                <a:spcPts val="0"/>
              </a:spcAft>
              <a:buSzPts val="1600"/>
              <a:buFont typeface="Montserrat Light"/>
              <a:buChar char="-"/>
              <a:defRPr sz="1600">
                <a:latin typeface="Montserrat Light"/>
                <a:ea typeface="Montserrat Light"/>
                <a:cs typeface="Montserrat Light"/>
                <a:sym typeface="Montserrat Light"/>
              </a:defRPr>
            </a:lvl2pPr>
            <a:lvl3pPr indent="-330200" lvl="2" marL="13716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3pPr>
            <a:lvl4pPr indent="-330200" lvl="3" marL="18288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4pPr>
            <a:lvl5pPr indent="-330200" lvl="4" marL="22860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5pPr>
            <a:lvl6pPr indent="-330200" lvl="5" marL="27432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6pPr>
            <a:lvl7pPr indent="-330200" lvl="6" marL="32004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7pPr>
            <a:lvl8pPr indent="-330200" lvl="7" marL="36576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8pPr>
            <a:lvl9pPr indent="-330200" lvl="8" marL="4114800" rtl="0">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9pPr>
          </a:lstStyle>
          <a:p/>
        </p:txBody>
      </p:sp>
      <p:sp>
        <p:nvSpPr>
          <p:cNvPr id="25" name="Google Shape;25;p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solidFill>
                  <a:schemeClr val="dk2"/>
                </a:solidFill>
                <a:latin typeface="DM Serif Display"/>
                <a:ea typeface="DM Serif Display"/>
                <a:cs typeface="DM Serif Display"/>
                <a:sym typeface="DM Serif Display"/>
              </a:defRPr>
            </a:lvl1pPr>
            <a:lvl2pPr lvl="1" rtl="0">
              <a:buNone/>
              <a:defRPr>
                <a:solidFill>
                  <a:schemeClr val="dk2"/>
                </a:solidFill>
                <a:latin typeface="DM Serif Display"/>
                <a:ea typeface="DM Serif Display"/>
                <a:cs typeface="DM Serif Display"/>
                <a:sym typeface="DM Serif Display"/>
              </a:defRPr>
            </a:lvl2pPr>
            <a:lvl3pPr lvl="2" rtl="0">
              <a:buNone/>
              <a:defRPr>
                <a:solidFill>
                  <a:schemeClr val="dk2"/>
                </a:solidFill>
                <a:latin typeface="DM Serif Display"/>
                <a:ea typeface="DM Serif Display"/>
                <a:cs typeface="DM Serif Display"/>
                <a:sym typeface="DM Serif Display"/>
              </a:defRPr>
            </a:lvl3pPr>
            <a:lvl4pPr lvl="3" rtl="0">
              <a:buNone/>
              <a:defRPr>
                <a:solidFill>
                  <a:schemeClr val="dk2"/>
                </a:solidFill>
                <a:latin typeface="DM Serif Display"/>
                <a:ea typeface="DM Serif Display"/>
                <a:cs typeface="DM Serif Display"/>
                <a:sym typeface="DM Serif Display"/>
              </a:defRPr>
            </a:lvl4pPr>
            <a:lvl5pPr lvl="4" rtl="0">
              <a:buNone/>
              <a:defRPr>
                <a:solidFill>
                  <a:schemeClr val="dk2"/>
                </a:solidFill>
                <a:latin typeface="DM Serif Display"/>
                <a:ea typeface="DM Serif Display"/>
                <a:cs typeface="DM Serif Display"/>
                <a:sym typeface="DM Serif Display"/>
              </a:defRPr>
            </a:lvl5pPr>
            <a:lvl6pPr lvl="5" rtl="0">
              <a:buNone/>
              <a:defRPr>
                <a:solidFill>
                  <a:schemeClr val="dk2"/>
                </a:solidFill>
                <a:latin typeface="DM Serif Display"/>
                <a:ea typeface="DM Serif Display"/>
                <a:cs typeface="DM Serif Display"/>
                <a:sym typeface="DM Serif Display"/>
              </a:defRPr>
            </a:lvl6pPr>
            <a:lvl7pPr lvl="6" rtl="0">
              <a:buNone/>
              <a:defRPr>
                <a:solidFill>
                  <a:schemeClr val="dk2"/>
                </a:solidFill>
                <a:latin typeface="DM Serif Display"/>
                <a:ea typeface="DM Serif Display"/>
                <a:cs typeface="DM Serif Display"/>
                <a:sym typeface="DM Serif Display"/>
              </a:defRPr>
            </a:lvl7pPr>
            <a:lvl8pPr lvl="7" rtl="0">
              <a:buNone/>
              <a:defRPr>
                <a:solidFill>
                  <a:schemeClr val="dk2"/>
                </a:solidFill>
                <a:latin typeface="DM Serif Display"/>
                <a:ea typeface="DM Serif Display"/>
                <a:cs typeface="DM Serif Display"/>
                <a:sym typeface="DM Serif Display"/>
              </a:defRPr>
            </a:lvl8pPr>
            <a:lvl9pPr lvl="8" rtl="0">
              <a:buNone/>
              <a:defRPr>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6" name="Shape 26"/>
        <p:cNvGrpSpPr/>
        <p:nvPr/>
      </p:nvGrpSpPr>
      <p:grpSpPr>
        <a:xfrm>
          <a:off x="0" y="0"/>
          <a:ext cx="0" cy="0"/>
          <a:chOff x="0" y="0"/>
          <a:chExt cx="0" cy="0"/>
        </a:xfrm>
      </p:grpSpPr>
      <p:sp>
        <p:nvSpPr>
          <p:cNvPr id="27" name="Google Shape;27;p6"/>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6"/>
          <p:cNvSpPr txBox="1"/>
          <p:nvPr>
            <p:ph type="title"/>
          </p:nvPr>
        </p:nvSpPr>
        <p:spPr>
          <a:xfrm>
            <a:off x="1188725" y="1028875"/>
            <a:ext cx="6766500" cy="1567500"/>
          </a:xfrm>
          <a:prstGeom prst="rect">
            <a:avLst/>
          </a:prstGeom>
        </p:spPr>
        <p:txBody>
          <a:bodyPr anchorCtr="0" anchor="b" bIns="0" lIns="0" spcFirstLastPara="1" rIns="0" wrap="square" tIns="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29" name="Google Shape;29;p6"/>
          <p:cNvSpPr txBox="1"/>
          <p:nvPr>
            <p:ph idx="1" type="body"/>
          </p:nvPr>
        </p:nvSpPr>
        <p:spPr>
          <a:xfrm>
            <a:off x="1188725" y="2851925"/>
            <a:ext cx="3183600" cy="1567500"/>
          </a:xfrm>
          <a:prstGeom prst="rect">
            <a:avLst/>
          </a:prstGeom>
        </p:spPr>
        <p:txBody>
          <a:bodyPr anchorCtr="0" anchor="t" bIns="0" lIns="0" spcFirstLastPara="1" rIns="0" wrap="square" tIns="0">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0" name="Google Shape;30;p6"/>
          <p:cNvSpPr txBox="1"/>
          <p:nvPr>
            <p:ph idx="2" type="body"/>
          </p:nvPr>
        </p:nvSpPr>
        <p:spPr>
          <a:xfrm>
            <a:off x="4771764" y="2851925"/>
            <a:ext cx="3183600" cy="1567500"/>
          </a:xfrm>
          <a:prstGeom prst="rect">
            <a:avLst/>
          </a:prstGeom>
        </p:spPr>
        <p:txBody>
          <a:bodyPr anchorCtr="0" anchor="t" bIns="0" lIns="0" spcFirstLastPara="1" rIns="0" wrap="square" tIns="0">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1" name="Google Shape;31;p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2" name="Shape 32"/>
        <p:cNvGrpSpPr/>
        <p:nvPr/>
      </p:nvGrpSpPr>
      <p:grpSpPr>
        <a:xfrm>
          <a:off x="0" y="0"/>
          <a:ext cx="0" cy="0"/>
          <a:chOff x="0" y="0"/>
          <a:chExt cx="0" cy="0"/>
        </a:xfrm>
      </p:grpSpPr>
      <p:sp>
        <p:nvSpPr>
          <p:cNvPr id="33" name="Google Shape;33;p7"/>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7"/>
          <p:cNvSpPr txBox="1"/>
          <p:nvPr>
            <p:ph type="title"/>
          </p:nvPr>
        </p:nvSpPr>
        <p:spPr>
          <a:xfrm>
            <a:off x="1188725" y="1028875"/>
            <a:ext cx="6766500" cy="1567500"/>
          </a:xfrm>
          <a:prstGeom prst="rect">
            <a:avLst/>
          </a:prstGeom>
        </p:spPr>
        <p:txBody>
          <a:bodyPr anchorCtr="0" anchor="b" bIns="0" lIns="0" spcFirstLastPara="1" rIns="0" wrap="square" tIns="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35" name="Google Shape;35;p7"/>
          <p:cNvSpPr txBox="1"/>
          <p:nvPr>
            <p:ph idx="1" type="body"/>
          </p:nvPr>
        </p:nvSpPr>
        <p:spPr>
          <a:xfrm>
            <a:off x="1188725" y="2851925"/>
            <a:ext cx="2031600" cy="1567500"/>
          </a:xfrm>
          <a:prstGeom prst="rect">
            <a:avLst/>
          </a:prstGeom>
        </p:spPr>
        <p:txBody>
          <a:bodyPr anchorCtr="0" anchor="t" bIns="0" lIns="0" spcFirstLastPara="1" rIns="0" wrap="square" tIns="0">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 name="Google Shape;36;p7"/>
          <p:cNvSpPr txBox="1"/>
          <p:nvPr>
            <p:ph idx="2" type="body"/>
          </p:nvPr>
        </p:nvSpPr>
        <p:spPr>
          <a:xfrm>
            <a:off x="3524053" y="2851925"/>
            <a:ext cx="2031600" cy="1567500"/>
          </a:xfrm>
          <a:prstGeom prst="rect">
            <a:avLst/>
          </a:prstGeom>
        </p:spPr>
        <p:txBody>
          <a:bodyPr anchorCtr="0" anchor="t" bIns="0" lIns="0" spcFirstLastPara="1" rIns="0" wrap="square" tIns="0">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7" name="Google Shape;37;p7"/>
          <p:cNvSpPr txBox="1"/>
          <p:nvPr>
            <p:ph idx="3" type="body"/>
          </p:nvPr>
        </p:nvSpPr>
        <p:spPr>
          <a:xfrm>
            <a:off x="5859380" y="2851925"/>
            <a:ext cx="2031600" cy="1567500"/>
          </a:xfrm>
          <a:prstGeom prst="rect">
            <a:avLst/>
          </a:prstGeom>
        </p:spPr>
        <p:txBody>
          <a:bodyPr anchorCtr="0" anchor="t" bIns="0" lIns="0" spcFirstLastPara="1" rIns="0" wrap="square" tIns="0">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 name="Google Shape;38;p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8"/>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8"/>
          <p:cNvSpPr txBox="1"/>
          <p:nvPr>
            <p:ph type="title"/>
          </p:nvPr>
        </p:nvSpPr>
        <p:spPr>
          <a:xfrm>
            <a:off x="1188725" y="1048275"/>
            <a:ext cx="6766500" cy="478500"/>
          </a:xfrm>
          <a:prstGeom prst="rect">
            <a:avLst/>
          </a:prstGeom>
        </p:spPr>
        <p:txBody>
          <a:bodyPr anchorCtr="0" anchor="t"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2" name="Google Shape;42;p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9"/>
          <p:cNvSpPr/>
          <p:nvPr/>
        </p:nvSpPr>
        <p:spPr>
          <a:xfrm rot="-5400000">
            <a:off x="4240988" y="246209"/>
            <a:ext cx="5151227" cy="4654804"/>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9"/>
          <p:cNvSpPr txBox="1"/>
          <p:nvPr>
            <p:ph idx="1" type="body"/>
          </p:nvPr>
        </p:nvSpPr>
        <p:spPr>
          <a:xfrm>
            <a:off x="1188725" y="4101500"/>
            <a:ext cx="6766500" cy="393600"/>
          </a:xfrm>
          <a:prstGeom prst="rect">
            <a:avLst/>
          </a:prstGeom>
        </p:spPr>
        <p:txBody>
          <a:bodyPr anchorCtr="0" anchor="t" bIns="0" lIns="0" spcFirstLastPara="1" rIns="0" wrap="square" tIns="0">
            <a:noAutofit/>
          </a:bodyPr>
          <a:lstStyle>
            <a:lvl1pPr indent="-228600" lvl="0" marL="457200" rtl="0">
              <a:spcBef>
                <a:spcPts val="360"/>
              </a:spcBef>
              <a:spcAft>
                <a:spcPts val="0"/>
              </a:spcAft>
              <a:buSzPts val="1600"/>
              <a:buNone/>
              <a:defRPr/>
            </a:lvl1pPr>
          </a:lstStyle>
          <a:p/>
        </p:txBody>
      </p:sp>
      <p:sp>
        <p:nvSpPr>
          <p:cNvPr id="46" name="Google Shape;46;p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1" type="blank">
  <p:cSld name="BLANK">
    <p:spTree>
      <p:nvGrpSpPr>
        <p:cNvPr id="47" name="Shape 47"/>
        <p:cNvGrpSpPr/>
        <p:nvPr/>
      </p:nvGrpSpPr>
      <p:grpSpPr>
        <a:xfrm>
          <a:off x="0" y="0"/>
          <a:ext cx="0" cy="0"/>
          <a:chOff x="0" y="0"/>
          <a:chExt cx="0" cy="0"/>
        </a:xfrm>
      </p:grpSpPr>
      <p:sp>
        <p:nvSpPr>
          <p:cNvPr id="48" name="Google Shape;48;p10"/>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1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accent1"/>
            </a:gs>
            <a:gs pos="50000">
              <a:schemeClr val="accent1"/>
            </a:gs>
            <a:gs pos="100000">
              <a:schemeClr val="accent2"/>
            </a:gs>
          </a:gsLst>
          <a:lin ang="1680027"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88725" y="1028875"/>
            <a:ext cx="6766500" cy="15675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1pPr>
            <a:lvl2pPr lvl="1"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2pPr>
            <a:lvl3pPr lvl="2"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3pPr>
            <a:lvl4pPr lvl="3"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4pPr>
            <a:lvl5pPr lvl="4"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5pPr>
            <a:lvl6pPr lvl="5"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6pPr>
            <a:lvl7pPr lvl="6"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7pPr>
            <a:lvl8pPr lvl="7"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8pPr>
            <a:lvl9pPr lvl="8"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9pPr>
          </a:lstStyle>
          <a:p/>
        </p:txBody>
      </p:sp>
      <p:sp>
        <p:nvSpPr>
          <p:cNvPr id="7" name="Google Shape;7;p1"/>
          <p:cNvSpPr txBox="1"/>
          <p:nvPr>
            <p:ph idx="1" type="body"/>
          </p:nvPr>
        </p:nvSpPr>
        <p:spPr>
          <a:xfrm>
            <a:off x="1188725" y="2851925"/>
            <a:ext cx="6766500" cy="15675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60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1pPr>
            <a:lvl2pPr indent="-330200" lvl="1" marL="914400" rtl="0">
              <a:lnSpc>
                <a:spcPct val="115000"/>
              </a:lnSpc>
              <a:spcBef>
                <a:spcPts val="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2pPr>
            <a:lvl3pPr indent="-330200" lvl="2" marL="13716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3pPr>
            <a:lvl4pPr indent="-330200" lvl="3" marL="18288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4pPr>
            <a:lvl5pPr indent="-330200" lvl="4" marL="22860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5pPr>
            <a:lvl6pPr indent="-330200" lvl="5" marL="2743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6pPr>
            <a:lvl7pPr indent="-330200" lvl="6" marL="32004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7pPr>
            <a:lvl8pPr indent="-330200" lvl="7" marL="36576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8pPr>
            <a:lvl9pPr indent="-330200" lvl="8" marL="41148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9pPr>
          </a:lstStyle>
          <a:p/>
        </p:txBody>
      </p:sp>
      <p:sp>
        <p:nvSpPr>
          <p:cNvPr id="8" name="Google Shape;8;p1"/>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lvl="0" rtl="0" algn="r">
              <a:buNone/>
              <a:defRPr sz="1300">
                <a:solidFill>
                  <a:schemeClr val="dk2"/>
                </a:solidFill>
                <a:latin typeface="DM Serif Display"/>
                <a:ea typeface="DM Serif Display"/>
                <a:cs typeface="DM Serif Display"/>
                <a:sym typeface="DM Serif Display"/>
              </a:defRPr>
            </a:lvl1pPr>
            <a:lvl2pPr lvl="1" rtl="0" algn="r">
              <a:buNone/>
              <a:defRPr sz="1300">
                <a:solidFill>
                  <a:schemeClr val="dk2"/>
                </a:solidFill>
                <a:latin typeface="DM Serif Display"/>
                <a:ea typeface="DM Serif Display"/>
                <a:cs typeface="DM Serif Display"/>
                <a:sym typeface="DM Serif Display"/>
              </a:defRPr>
            </a:lvl2pPr>
            <a:lvl3pPr lvl="2" rtl="0" algn="r">
              <a:buNone/>
              <a:defRPr sz="1300">
                <a:solidFill>
                  <a:schemeClr val="dk2"/>
                </a:solidFill>
                <a:latin typeface="DM Serif Display"/>
                <a:ea typeface="DM Serif Display"/>
                <a:cs typeface="DM Serif Display"/>
                <a:sym typeface="DM Serif Display"/>
              </a:defRPr>
            </a:lvl3pPr>
            <a:lvl4pPr lvl="3" rtl="0" algn="r">
              <a:buNone/>
              <a:defRPr sz="1300">
                <a:solidFill>
                  <a:schemeClr val="dk2"/>
                </a:solidFill>
                <a:latin typeface="DM Serif Display"/>
                <a:ea typeface="DM Serif Display"/>
                <a:cs typeface="DM Serif Display"/>
                <a:sym typeface="DM Serif Display"/>
              </a:defRPr>
            </a:lvl4pPr>
            <a:lvl5pPr lvl="4" rtl="0" algn="r">
              <a:buNone/>
              <a:defRPr sz="1300">
                <a:solidFill>
                  <a:schemeClr val="dk2"/>
                </a:solidFill>
                <a:latin typeface="DM Serif Display"/>
                <a:ea typeface="DM Serif Display"/>
                <a:cs typeface="DM Serif Display"/>
                <a:sym typeface="DM Serif Display"/>
              </a:defRPr>
            </a:lvl5pPr>
            <a:lvl6pPr lvl="5" rtl="0" algn="r">
              <a:buNone/>
              <a:defRPr sz="1300">
                <a:solidFill>
                  <a:schemeClr val="dk2"/>
                </a:solidFill>
                <a:latin typeface="DM Serif Display"/>
                <a:ea typeface="DM Serif Display"/>
                <a:cs typeface="DM Serif Display"/>
                <a:sym typeface="DM Serif Display"/>
              </a:defRPr>
            </a:lvl6pPr>
            <a:lvl7pPr lvl="6" rtl="0" algn="r">
              <a:buNone/>
              <a:defRPr sz="1300">
                <a:solidFill>
                  <a:schemeClr val="dk2"/>
                </a:solidFill>
                <a:latin typeface="DM Serif Display"/>
                <a:ea typeface="DM Serif Display"/>
                <a:cs typeface="DM Serif Display"/>
                <a:sym typeface="DM Serif Display"/>
              </a:defRPr>
            </a:lvl7pPr>
            <a:lvl8pPr lvl="7" rtl="0" algn="r">
              <a:buNone/>
              <a:defRPr sz="1300">
                <a:solidFill>
                  <a:schemeClr val="dk2"/>
                </a:solidFill>
                <a:latin typeface="DM Serif Display"/>
                <a:ea typeface="DM Serif Display"/>
                <a:cs typeface="DM Serif Display"/>
                <a:sym typeface="DM Serif Display"/>
              </a:defRPr>
            </a:lvl8pPr>
            <a:lvl9pPr lvl="8" rtl="0" algn="r">
              <a:buNone/>
              <a:defRPr sz="1300">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hyperlink" Target="https://www.studynotesandtheory.com/single-post/the-clark-wilson-model" TargetMode="External"/><Relationship Id="rId4" Type="http://schemas.openxmlformats.org/officeDocument/2006/relationships/hyperlink" Target="https://www.ibm.com/cloud/blog/sql-vs-nosq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s://www.spiceworks.com/it-security/application-security/articles/what-is-sql-injection/" TargetMode="External"/><Relationship Id="rId4" Type="http://schemas.openxmlformats.org/officeDocument/2006/relationships/hyperlink" Target="https://www.omscs-notes.com/information-security/database-security/#inference-attacks-on-databases-part-1" TargetMode="External"/><Relationship Id="rId5" Type="http://schemas.openxmlformats.org/officeDocument/2006/relationships/hyperlink" Target="https://www.ibm.com/docs/en/zos/2.1.0?topic=environment-discretionary-access-control-dac"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s://www.geeksforgeeks.org/difference-between-hashing-and-encryption/" TargetMode="External"/><Relationship Id="rId4" Type="http://schemas.openxmlformats.org/officeDocument/2006/relationships/hyperlink" Target="https://www.geeksforgeeks.org/distributed-database-system/" TargetMode="External"/><Relationship Id="rId5" Type="http://schemas.openxmlformats.org/officeDocument/2006/relationships/hyperlink" Target="https://www.geeksforgeeks.org/hierarchical-model-in-dbms/" TargetMode="External"/><Relationship Id="rId6" Type="http://schemas.openxmlformats.org/officeDocument/2006/relationships/hyperlink" Target="https://www.geeksforgeeks.org/object-based-databases/" TargetMode="External"/><Relationship Id="rId7" Type="http://schemas.openxmlformats.org/officeDocument/2006/relationships/hyperlink" Target="https://www.cypressdatadefense.com/blog/unauthorized-data-acces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hyperlink" Target="https://www.drchaos.com/post/clark-wilson-security-model" TargetMode="External"/><Relationship Id="rId4" Type="http://schemas.openxmlformats.org/officeDocument/2006/relationships/hyperlink" Target="https://www.ibm.com/docs/en/zos/2.4.0?topic=environment-mandatory-access-control-mac" TargetMode="External"/><Relationship Id="rId5" Type="http://schemas.openxmlformats.org/officeDocument/2006/relationships/hyperlink" Target="https://www.section.io/engineering-education/aggregation-in-dbms/#aggregation-in-dbms" TargetMode="External"/><Relationship Id="rId6" Type="http://schemas.openxmlformats.org/officeDocument/2006/relationships/hyperlink" Target="https://www.educba.com/aggregation-in-dbm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hyperlink" Target="https://www.ibm.com/docs/en/aix/7.2?topic=system-role-based-access-control" TargetMode="External"/><Relationship Id="rId4" Type="http://schemas.openxmlformats.org/officeDocument/2006/relationships/hyperlink" Target="https://owasp.org/www-community/attacks/SQL_Injection" TargetMode="External"/><Relationship Id="rId5" Type="http://schemas.openxmlformats.org/officeDocument/2006/relationships/hyperlink" Target="https://owasp.org/www-community/attacks/SQL_Injection" TargetMode="External"/><Relationship Id="rId6" Type="http://schemas.openxmlformats.org/officeDocument/2006/relationships/hyperlink" Target="https://cheatsheetseries.owasp.org/cheatsheets/SQL_Injection_Prevention_Cheat_Sheet.html" TargetMode="External"/><Relationship Id="rId7" Type="http://schemas.openxmlformats.org/officeDocument/2006/relationships/hyperlink" Target="https://www.upwork.com/resources/nosql-vs-sq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hyperlink" Target="https://www.youtube.com/watch?v=UNRnSaXajC4" TargetMode="External"/><Relationship Id="rId4" Type="http://schemas.openxmlformats.org/officeDocument/2006/relationships/hyperlink" Target="https://www.youtube.com/watch?v=mNN-fEboRAA" TargetMode="External"/><Relationship Id="rId5" Type="http://schemas.openxmlformats.org/officeDocument/2006/relationships/hyperlink" Target="https://www.youtube.com/watch?v=C4NP8Eon3cA" TargetMode="External"/><Relationship Id="rId6" Type="http://schemas.openxmlformats.org/officeDocument/2006/relationships/hyperlink" Target="https://phoenixnap.com/blog/data-corruptio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hyperlink" Target="https://www.datasunrise.com/professional-info/what-is-access-control/" TargetMode="External"/><Relationship Id="rId4" Type="http://schemas.openxmlformats.org/officeDocument/2006/relationships/hyperlink" Target="https://www.kdnuggets.com/2021/05/nosql-know-it-all-compendium.html" TargetMode="External"/><Relationship Id="rId5" Type="http://schemas.openxmlformats.org/officeDocument/2006/relationships/hyperlink" Target="https://docs.oracle.com/cd/B10501_01/server.920/a96521/ds_concepts.ht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6"/>
          <p:cNvSpPr txBox="1"/>
          <p:nvPr>
            <p:ph type="ctrTitle"/>
          </p:nvPr>
        </p:nvSpPr>
        <p:spPr>
          <a:xfrm>
            <a:off x="1188750" y="905450"/>
            <a:ext cx="6766500" cy="1685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chemeClr val="accent6"/>
                </a:solidFill>
              </a:rPr>
              <a:t>Research Project </a:t>
            </a:r>
            <a:endParaRPr>
              <a:solidFill>
                <a:schemeClr val="accent6"/>
              </a:solidFill>
            </a:endParaRPr>
          </a:p>
        </p:txBody>
      </p:sp>
      <p:sp>
        <p:nvSpPr>
          <p:cNvPr id="70" name="Google Shape;70;p16"/>
          <p:cNvSpPr txBox="1"/>
          <p:nvPr/>
        </p:nvSpPr>
        <p:spPr>
          <a:xfrm>
            <a:off x="2944050" y="2660275"/>
            <a:ext cx="325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DM Serif Display"/>
                <a:ea typeface="DM Serif Display"/>
                <a:cs typeface="DM Serif Display"/>
                <a:sym typeface="DM Serif Display"/>
              </a:rPr>
              <a:t>Presented By; Devin Young </a:t>
            </a:r>
            <a:endParaRPr>
              <a:solidFill>
                <a:schemeClr val="lt1"/>
              </a:solidFill>
              <a:latin typeface="DM Serif Display"/>
              <a:ea typeface="DM Serif Display"/>
              <a:cs typeface="DM Serif Display"/>
              <a:sym typeface="DM Serif Display"/>
            </a:endParaRPr>
          </a:p>
        </p:txBody>
      </p:sp>
      <p:sp>
        <p:nvSpPr>
          <p:cNvPr id="71" name="Google Shape;71;p16"/>
          <p:cNvSpPr txBox="1"/>
          <p:nvPr/>
        </p:nvSpPr>
        <p:spPr>
          <a:xfrm>
            <a:off x="0" y="4743300"/>
            <a:ext cx="226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DM Serif Display"/>
                <a:ea typeface="DM Serif Display"/>
                <a:cs typeface="DM Serif Display"/>
                <a:sym typeface="DM Serif Display"/>
              </a:rPr>
              <a:t>CTEC 226</a:t>
            </a:r>
            <a:endParaRPr>
              <a:solidFill>
                <a:schemeClr val="lt1"/>
              </a:solidFill>
              <a:latin typeface="DM Serif Display"/>
              <a:ea typeface="DM Serif Display"/>
              <a:cs typeface="DM Serif Display"/>
              <a:sym typeface="DM Serif Display"/>
            </a:endParaRPr>
          </a:p>
        </p:txBody>
      </p:sp>
      <p:sp>
        <p:nvSpPr>
          <p:cNvPr id="72" name="Google Shape;72;p16"/>
          <p:cNvSpPr txBox="1"/>
          <p:nvPr/>
        </p:nvSpPr>
        <p:spPr>
          <a:xfrm>
            <a:off x="8191975" y="4743300"/>
            <a:ext cx="95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DM Serif Display"/>
                <a:ea typeface="DM Serif Display"/>
                <a:cs typeface="DM Serif Display"/>
                <a:sym typeface="DM Serif Display"/>
              </a:rPr>
              <a:t>3/17/2023</a:t>
            </a:r>
            <a:endParaRPr>
              <a:solidFill>
                <a:schemeClr val="lt1"/>
              </a:solidFill>
              <a:latin typeface="DM Serif Display"/>
              <a:ea typeface="DM Serif Display"/>
              <a:cs typeface="DM Serif Display"/>
              <a:sym typeface="DM Serif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idx="1" type="body"/>
          </p:nvPr>
        </p:nvSpPr>
        <p:spPr>
          <a:xfrm>
            <a:off x="1188725" y="2000525"/>
            <a:ext cx="3183600" cy="2418900"/>
          </a:xfrm>
          <a:prstGeom prst="rect">
            <a:avLst/>
          </a:prstGeom>
        </p:spPr>
        <p:txBody>
          <a:bodyPr anchorCtr="0" anchor="t" bIns="0" lIns="0" spcFirstLastPara="1" rIns="0" wrap="square" tIns="0">
            <a:noAutofit/>
          </a:bodyPr>
          <a:lstStyle/>
          <a:p>
            <a:pPr indent="-292100" lvl="0" marL="457200" rtl="0" algn="l">
              <a:spcBef>
                <a:spcPts val="600"/>
              </a:spcBef>
              <a:spcAft>
                <a:spcPts val="0"/>
              </a:spcAft>
              <a:buSzPts val="1000"/>
              <a:buChar char="●"/>
            </a:pPr>
            <a:r>
              <a:rPr b="1" lang="en" sz="1000"/>
              <a:t>Refers to DBMS </a:t>
            </a:r>
            <a:r>
              <a:rPr b="1" lang="en" sz="1000"/>
              <a:t>features</a:t>
            </a:r>
            <a:r>
              <a:rPr b="1" lang="en" sz="1000"/>
              <a:t> and other related measures that comply with the organization’s security requirements</a:t>
            </a:r>
            <a:endParaRPr b="1" sz="1000"/>
          </a:p>
          <a:p>
            <a:pPr indent="0" lvl="0" marL="0" rtl="0" algn="l">
              <a:spcBef>
                <a:spcPts val="600"/>
              </a:spcBef>
              <a:spcAft>
                <a:spcPts val="0"/>
              </a:spcAft>
              <a:buNone/>
            </a:pPr>
            <a:r>
              <a:t/>
            </a:r>
            <a:endParaRPr b="1" sz="1000"/>
          </a:p>
          <a:p>
            <a:pPr indent="0" lvl="0" marL="0" rtl="0" algn="l">
              <a:spcBef>
                <a:spcPts val="600"/>
              </a:spcBef>
              <a:spcAft>
                <a:spcPts val="0"/>
              </a:spcAft>
              <a:buNone/>
            </a:pPr>
            <a:r>
              <a:rPr b="1" lang="en" sz="1000"/>
              <a:t>Databases can be secured by:</a:t>
            </a:r>
            <a:endParaRPr b="1" sz="1000"/>
          </a:p>
          <a:p>
            <a:pPr indent="-292100" lvl="0" marL="457200" rtl="0" algn="l">
              <a:spcBef>
                <a:spcPts val="600"/>
              </a:spcBef>
              <a:spcAft>
                <a:spcPts val="0"/>
              </a:spcAft>
              <a:buSzPts val="1000"/>
              <a:buChar char="●"/>
            </a:pPr>
            <a:r>
              <a:rPr b="1" lang="en" sz="1000"/>
              <a:t> changing the default system password and default installation paths, </a:t>
            </a:r>
            <a:endParaRPr b="1" sz="1000"/>
          </a:p>
          <a:p>
            <a:pPr indent="0" lvl="0" marL="457200" rtl="0" algn="l">
              <a:spcBef>
                <a:spcPts val="600"/>
              </a:spcBef>
              <a:spcAft>
                <a:spcPts val="0"/>
              </a:spcAft>
              <a:buNone/>
            </a:pPr>
            <a:r>
              <a:t/>
            </a:r>
            <a:endParaRPr b="1" sz="1000"/>
          </a:p>
          <a:p>
            <a:pPr indent="-292100" lvl="0" marL="457200" rtl="0" algn="l">
              <a:spcBef>
                <a:spcPts val="600"/>
              </a:spcBef>
              <a:spcAft>
                <a:spcPts val="0"/>
              </a:spcAft>
              <a:buSzPts val="1000"/>
              <a:buChar char="●"/>
            </a:pPr>
            <a:r>
              <a:rPr b="1" lang="en" sz="1000"/>
              <a:t>applying the </a:t>
            </a:r>
            <a:r>
              <a:rPr b="1" lang="en" sz="1000"/>
              <a:t>latest</a:t>
            </a:r>
            <a:r>
              <a:rPr b="1" lang="en" sz="1000"/>
              <a:t> patches, </a:t>
            </a:r>
            <a:endParaRPr b="1" sz="1000"/>
          </a:p>
          <a:p>
            <a:pPr indent="0" lvl="0" marL="914400" rtl="0" algn="l">
              <a:spcBef>
                <a:spcPts val="600"/>
              </a:spcBef>
              <a:spcAft>
                <a:spcPts val="0"/>
              </a:spcAft>
              <a:buNone/>
            </a:pPr>
            <a:r>
              <a:t/>
            </a:r>
            <a:endParaRPr b="1" sz="1000"/>
          </a:p>
          <a:p>
            <a:pPr indent="-292100" lvl="0" marL="457200" rtl="0" algn="l">
              <a:spcBef>
                <a:spcPts val="600"/>
              </a:spcBef>
              <a:spcAft>
                <a:spcPts val="0"/>
              </a:spcAft>
              <a:buSzPts val="1000"/>
              <a:buChar char="●"/>
            </a:pPr>
            <a:r>
              <a:rPr b="1" lang="en" sz="1000"/>
              <a:t>securing installation folders with proper access rights</a:t>
            </a:r>
            <a:endParaRPr b="1" sz="1000"/>
          </a:p>
        </p:txBody>
      </p:sp>
      <p:sp>
        <p:nvSpPr>
          <p:cNvPr id="147" name="Google Shape;147;p25"/>
          <p:cNvSpPr txBox="1"/>
          <p:nvPr>
            <p:ph type="title"/>
          </p:nvPr>
        </p:nvSpPr>
        <p:spPr>
          <a:xfrm>
            <a:off x="730200" y="-431850"/>
            <a:ext cx="7683600" cy="156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chemeClr val="accent6"/>
                </a:solidFill>
              </a:rPr>
              <a:t>Database Security</a:t>
            </a:r>
            <a:endParaRPr>
              <a:solidFill>
                <a:schemeClr val="accent6"/>
              </a:solidFill>
            </a:endParaRPr>
          </a:p>
        </p:txBody>
      </p:sp>
      <p:sp>
        <p:nvSpPr>
          <p:cNvPr id="148" name="Google Shape;148;p2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9" name="Google Shape;149;p25"/>
          <p:cNvSpPr txBox="1"/>
          <p:nvPr/>
        </p:nvSpPr>
        <p:spPr>
          <a:xfrm>
            <a:off x="6600900" y="4419413"/>
            <a:ext cx="21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p:txBody>
      </p:sp>
      <p:sp>
        <p:nvSpPr>
          <p:cNvPr id="150" name="Google Shape;150;p25"/>
          <p:cNvSpPr txBox="1"/>
          <p:nvPr>
            <p:ph idx="1" type="body"/>
          </p:nvPr>
        </p:nvSpPr>
        <p:spPr>
          <a:xfrm>
            <a:off x="5474650" y="2152925"/>
            <a:ext cx="3183600" cy="2418900"/>
          </a:xfrm>
          <a:prstGeom prst="rect">
            <a:avLst/>
          </a:prstGeom>
        </p:spPr>
        <p:txBody>
          <a:bodyPr anchorCtr="0" anchor="t" bIns="0" lIns="0" spcFirstLastPara="1" rIns="0" wrap="square" tIns="0">
            <a:noAutofit/>
          </a:bodyPr>
          <a:lstStyle/>
          <a:p>
            <a:pPr indent="-292100" lvl="0" marL="457200" rtl="0" algn="l">
              <a:spcBef>
                <a:spcPts val="600"/>
              </a:spcBef>
              <a:spcAft>
                <a:spcPts val="0"/>
              </a:spcAft>
              <a:buSzPts val="1000"/>
              <a:buChar char="●"/>
            </a:pPr>
            <a:r>
              <a:rPr b="1" lang="en" sz="1000"/>
              <a:t>Making sure that only required devices are running</a:t>
            </a:r>
            <a:endParaRPr b="1" sz="1000"/>
          </a:p>
          <a:p>
            <a:pPr indent="0" lvl="0" marL="1371600" rtl="0" algn="l">
              <a:spcBef>
                <a:spcPts val="600"/>
              </a:spcBef>
              <a:spcAft>
                <a:spcPts val="0"/>
              </a:spcAft>
              <a:buNone/>
            </a:pPr>
            <a:r>
              <a:t/>
            </a:r>
            <a:endParaRPr b="1" sz="1000"/>
          </a:p>
          <a:p>
            <a:pPr indent="-292100" lvl="0" marL="457200" rtl="0" algn="l">
              <a:spcBef>
                <a:spcPts val="600"/>
              </a:spcBef>
              <a:spcAft>
                <a:spcPts val="0"/>
              </a:spcAft>
              <a:buSzPts val="1000"/>
              <a:buChar char="●"/>
            </a:pPr>
            <a:r>
              <a:rPr b="1" lang="en" sz="1000"/>
              <a:t>Setting up auditing logs</a:t>
            </a:r>
            <a:endParaRPr b="1" sz="1000"/>
          </a:p>
          <a:p>
            <a:pPr indent="0" lvl="0" marL="1828800" rtl="0" algn="l">
              <a:spcBef>
                <a:spcPts val="600"/>
              </a:spcBef>
              <a:spcAft>
                <a:spcPts val="0"/>
              </a:spcAft>
              <a:buNone/>
            </a:pPr>
            <a:r>
              <a:t/>
            </a:r>
            <a:endParaRPr b="1" sz="1000"/>
          </a:p>
          <a:p>
            <a:pPr indent="-292100" lvl="0" marL="457200" rtl="0" algn="l">
              <a:spcBef>
                <a:spcPts val="600"/>
              </a:spcBef>
              <a:spcAft>
                <a:spcPts val="0"/>
              </a:spcAft>
              <a:buSzPts val="1000"/>
              <a:buChar char="●"/>
            </a:pPr>
            <a:r>
              <a:rPr b="1" lang="en" sz="1000"/>
              <a:t>Setting up session logging</a:t>
            </a:r>
            <a:endParaRPr b="1" sz="1000"/>
          </a:p>
          <a:p>
            <a:pPr indent="0" lvl="0" marL="2286000" rtl="0" algn="l">
              <a:spcBef>
                <a:spcPts val="600"/>
              </a:spcBef>
              <a:spcAft>
                <a:spcPts val="0"/>
              </a:spcAft>
              <a:buNone/>
            </a:pPr>
            <a:r>
              <a:t/>
            </a:r>
            <a:endParaRPr b="1" sz="1000"/>
          </a:p>
          <a:p>
            <a:pPr indent="-292100" lvl="0" marL="457200" rtl="0" algn="l">
              <a:spcBef>
                <a:spcPts val="600"/>
              </a:spcBef>
              <a:spcAft>
                <a:spcPts val="0"/>
              </a:spcAft>
              <a:buSzPts val="1000"/>
              <a:buChar char="●"/>
            </a:pPr>
            <a:r>
              <a:rPr b="1" lang="en" sz="1000"/>
              <a:t>Requiring session encryption</a:t>
            </a:r>
            <a:endParaRPr b="1" sz="1000"/>
          </a:p>
          <a:p>
            <a:pPr indent="0" lvl="0" marL="2743200" rtl="0" algn="l">
              <a:spcBef>
                <a:spcPts val="600"/>
              </a:spcBef>
              <a:spcAft>
                <a:spcPts val="0"/>
              </a:spcAft>
              <a:buNone/>
            </a:pPr>
            <a:r>
              <a:t/>
            </a:r>
            <a:endParaRPr b="1" sz="1000"/>
          </a:p>
          <a:p>
            <a:pPr indent="-292100" lvl="0" marL="457200" rtl="0" algn="l">
              <a:spcBef>
                <a:spcPts val="600"/>
              </a:spcBef>
              <a:spcAft>
                <a:spcPts val="0"/>
              </a:spcAft>
              <a:buSzPts val="1000"/>
              <a:buChar char="●"/>
            </a:pPr>
            <a:r>
              <a:rPr b="1" lang="en" sz="1000"/>
              <a:t>Having great authorization management</a:t>
            </a:r>
            <a:endParaRPr b="1"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655650" y="227150"/>
            <a:ext cx="7832700" cy="156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chemeClr val="accent6"/>
                </a:solidFill>
              </a:rPr>
              <a:t> Concerns &amp;  Measures (Inference) </a:t>
            </a:r>
            <a:endParaRPr>
              <a:solidFill>
                <a:schemeClr val="accent6"/>
              </a:solidFill>
            </a:endParaRPr>
          </a:p>
        </p:txBody>
      </p:sp>
      <p:sp>
        <p:nvSpPr>
          <p:cNvPr id="156" name="Google Shape;156;p26"/>
          <p:cNvSpPr txBox="1"/>
          <p:nvPr>
            <p:ph idx="1" type="body"/>
          </p:nvPr>
        </p:nvSpPr>
        <p:spPr>
          <a:xfrm>
            <a:off x="1188725" y="1966950"/>
            <a:ext cx="2031600" cy="156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Inference Attacks</a:t>
            </a:r>
            <a:endParaRPr b="1"/>
          </a:p>
          <a:p>
            <a:pPr indent="-304800" lvl="0" marL="457200" rtl="0" algn="l">
              <a:spcBef>
                <a:spcPts val="600"/>
              </a:spcBef>
              <a:spcAft>
                <a:spcPts val="0"/>
              </a:spcAft>
              <a:buSzPts val="1200"/>
              <a:buChar char="●"/>
            </a:pPr>
            <a:r>
              <a:rPr lang="en"/>
              <a:t>Attacks that occur when a user is able to make inferences about data that they are not authorized to access based on queries that they are authorized to execute (Database Security, 2023).</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57" name="Google Shape;157;p26"/>
          <p:cNvSpPr txBox="1"/>
          <p:nvPr>
            <p:ph idx="2" type="body"/>
          </p:nvPr>
        </p:nvSpPr>
        <p:spPr>
          <a:xfrm>
            <a:off x="3524053" y="1966950"/>
            <a:ext cx="2031600" cy="156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Inference Attack Prevention</a:t>
            </a:r>
            <a:endParaRPr b="1"/>
          </a:p>
          <a:p>
            <a:pPr indent="-304800" lvl="0" marL="457200" rtl="0" algn="l">
              <a:spcBef>
                <a:spcPts val="600"/>
              </a:spcBef>
              <a:spcAft>
                <a:spcPts val="0"/>
              </a:spcAft>
              <a:buSzPts val="1200"/>
              <a:buChar char="●"/>
            </a:pPr>
            <a:r>
              <a:rPr lang="en"/>
              <a:t>One way that we can guard against inference attacks is by preventing the access of aggregate information about a set of tuples when the size of that set is too small or too large (Database Security, 2023).</a:t>
            </a:r>
            <a:endParaRPr/>
          </a:p>
        </p:txBody>
      </p:sp>
      <p:sp>
        <p:nvSpPr>
          <p:cNvPr id="158" name="Google Shape;158;p26"/>
          <p:cNvSpPr txBox="1"/>
          <p:nvPr>
            <p:ph idx="3" type="body"/>
          </p:nvPr>
        </p:nvSpPr>
        <p:spPr>
          <a:xfrm>
            <a:off x="5859380" y="1966950"/>
            <a:ext cx="2031600" cy="156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Inference Attack Prevention (cont)</a:t>
            </a:r>
            <a:endParaRPr b="1"/>
          </a:p>
          <a:p>
            <a:pPr indent="-304800" lvl="0" marL="457200" rtl="0" algn="l">
              <a:spcBef>
                <a:spcPts val="600"/>
              </a:spcBef>
              <a:spcAft>
                <a:spcPts val="0"/>
              </a:spcAft>
              <a:buSzPts val="1200"/>
              <a:buChar char="●"/>
            </a:pPr>
            <a:r>
              <a:rPr lang="en"/>
              <a:t>We can further defend against inference attacks by removing identifying information from databases, such as anonymization, de-identification, and generalization (Database Security, 2023).</a:t>
            </a:r>
            <a:endParaRPr/>
          </a:p>
          <a:p>
            <a:pPr indent="-304800" lvl="0" marL="457200" rtl="0" algn="l">
              <a:spcBef>
                <a:spcPts val="0"/>
              </a:spcBef>
              <a:spcAft>
                <a:spcPts val="0"/>
              </a:spcAft>
              <a:buSzPts val="1200"/>
              <a:buChar char="●"/>
            </a:pPr>
            <a:r>
              <a:t/>
            </a:r>
            <a:endParaRPr/>
          </a:p>
          <a:p>
            <a:pPr indent="-304800" lvl="0" marL="457200" rtl="0" algn="l">
              <a:spcBef>
                <a:spcPts val="0"/>
              </a:spcBef>
              <a:spcAft>
                <a:spcPts val="0"/>
              </a:spcAft>
              <a:buSzPts val="1200"/>
              <a:buChar char="●"/>
            </a:pPr>
            <a:r>
              <a:rPr lang="en"/>
              <a:t> </a:t>
            </a:r>
            <a:endParaRPr/>
          </a:p>
        </p:txBody>
      </p:sp>
      <p:sp>
        <p:nvSpPr>
          <p:cNvPr id="159" name="Google Shape;159;p2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655650" y="227150"/>
            <a:ext cx="7832700" cy="156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chemeClr val="accent6"/>
                </a:solidFill>
              </a:rPr>
              <a:t> Concerns &amp;  Measures (Aggregation) </a:t>
            </a:r>
            <a:endParaRPr>
              <a:solidFill>
                <a:schemeClr val="accent6"/>
              </a:solidFill>
            </a:endParaRPr>
          </a:p>
        </p:txBody>
      </p:sp>
      <p:sp>
        <p:nvSpPr>
          <p:cNvPr id="165" name="Google Shape;165;p27"/>
          <p:cNvSpPr txBox="1"/>
          <p:nvPr>
            <p:ph idx="1" type="body"/>
          </p:nvPr>
        </p:nvSpPr>
        <p:spPr>
          <a:xfrm>
            <a:off x="1188725" y="1842025"/>
            <a:ext cx="2031600" cy="156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Aggregation </a:t>
            </a:r>
            <a:endParaRPr b="1"/>
          </a:p>
          <a:p>
            <a:pPr indent="-304800" lvl="0" marL="457200" rtl="0" algn="l">
              <a:spcBef>
                <a:spcPts val="600"/>
              </a:spcBef>
              <a:spcAft>
                <a:spcPts val="0"/>
              </a:spcAft>
              <a:buSzPts val="1200"/>
              <a:buChar char="●"/>
            </a:pPr>
            <a:r>
              <a:rPr lang="en"/>
              <a:t>Aggregation refers to the process by which entities are combined to form a single meaningful entity (Mbaabu, 2021).</a:t>
            </a:r>
            <a:endParaRPr/>
          </a:p>
          <a:p>
            <a:pPr indent="0" lvl="0" marL="457200" rtl="0" algn="l">
              <a:spcBef>
                <a:spcPts val="600"/>
              </a:spcBef>
              <a:spcAft>
                <a:spcPts val="0"/>
              </a:spcAft>
              <a:buNone/>
            </a:pPr>
            <a:r>
              <a:t/>
            </a:r>
            <a:endParaRPr/>
          </a:p>
          <a:p>
            <a:pPr indent="-304800" lvl="0" marL="457200" rtl="0" algn="l">
              <a:spcBef>
                <a:spcPts val="600"/>
              </a:spcBef>
              <a:spcAft>
                <a:spcPts val="0"/>
              </a:spcAft>
              <a:buSzPts val="1200"/>
              <a:buChar char="●"/>
            </a:pPr>
            <a:r>
              <a:rPr lang="en"/>
              <a:t>The specific entities are combined because they do not make sense on their own (Mbaabu, 2021).</a:t>
            </a:r>
            <a:endParaRPr/>
          </a:p>
          <a:p>
            <a:pPr indent="0" lvl="0" marL="914400" rtl="0" algn="l">
              <a:spcBef>
                <a:spcPts val="600"/>
              </a:spcBef>
              <a:spcAft>
                <a:spcPts val="0"/>
              </a:spcAft>
              <a:buNone/>
            </a:pPr>
            <a:r>
              <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sp>
        <p:nvSpPr>
          <p:cNvPr id="166" name="Google Shape;166;p27"/>
          <p:cNvSpPr txBox="1"/>
          <p:nvPr>
            <p:ph idx="2" type="body"/>
          </p:nvPr>
        </p:nvSpPr>
        <p:spPr>
          <a:xfrm>
            <a:off x="3524053" y="1842025"/>
            <a:ext cx="2031600" cy="156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Aggregation (cont)</a:t>
            </a:r>
            <a:endParaRPr b="1"/>
          </a:p>
          <a:p>
            <a:pPr indent="-304800" lvl="0" marL="457200" rtl="0" algn="l">
              <a:spcBef>
                <a:spcPts val="600"/>
              </a:spcBef>
              <a:spcAft>
                <a:spcPts val="0"/>
              </a:spcAft>
              <a:buSzPts val="1200"/>
              <a:buChar char="●"/>
            </a:pPr>
            <a:r>
              <a:rPr lang="en"/>
              <a:t>The resulting entity makes sense because it enables the system to function well (Mbaabu, 2021).</a:t>
            </a:r>
            <a:endParaRPr/>
          </a:p>
          <a:p>
            <a:pPr indent="0" lvl="0" marL="457200" rtl="0" algn="l">
              <a:spcBef>
                <a:spcPts val="600"/>
              </a:spcBef>
              <a:spcAft>
                <a:spcPts val="0"/>
              </a:spcAft>
              <a:buNone/>
            </a:pPr>
            <a:r>
              <a:t/>
            </a:r>
            <a:endParaRPr/>
          </a:p>
        </p:txBody>
      </p:sp>
      <p:sp>
        <p:nvSpPr>
          <p:cNvPr id="167" name="Google Shape;167;p27"/>
          <p:cNvSpPr txBox="1"/>
          <p:nvPr>
            <p:ph idx="3" type="body"/>
          </p:nvPr>
        </p:nvSpPr>
        <p:spPr>
          <a:xfrm>
            <a:off x="5859380" y="1842025"/>
            <a:ext cx="2031600" cy="156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R</a:t>
            </a:r>
            <a:r>
              <a:rPr b="1" lang="en" sz="1100"/>
              <a:t>easons for Aggregation Application within a DBMS</a:t>
            </a:r>
            <a:endParaRPr b="1" sz="1100"/>
          </a:p>
          <a:p>
            <a:pPr indent="-304800" lvl="0" marL="457200" rtl="0" algn="l">
              <a:spcBef>
                <a:spcPts val="600"/>
              </a:spcBef>
              <a:spcAft>
                <a:spcPts val="0"/>
              </a:spcAft>
              <a:buSzPts val="1200"/>
              <a:buChar char="●"/>
            </a:pPr>
            <a:r>
              <a:rPr lang="en"/>
              <a:t>DBMS consists of many entities that are not significant enough to provide meaningful information (Mbaabu, 2021).</a:t>
            </a:r>
            <a:endParaRPr/>
          </a:p>
          <a:p>
            <a:pPr indent="0" lvl="0" marL="0" rtl="0" algn="l">
              <a:spcBef>
                <a:spcPts val="600"/>
              </a:spcBef>
              <a:spcAft>
                <a:spcPts val="0"/>
              </a:spcAft>
              <a:buNone/>
            </a:pPr>
            <a:r>
              <a:t/>
            </a:r>
            <a:endParaRPr/>
          </a:p>
          <a:p>
            <a:pPr indent="0" lvl="0" marL="457200" rtl="0" algn="l">
              <a:spcBef>
                <a:spcPts val="600"/>
              </a:spcBef>
              <a:spcAft>
                <a:spcPts val="0"/>
              </a:spcAft>
              <a:buNone/>
            </a:pPr>
            <a:r>
              <a:t/>
            </a:r>
            <a:endParaRPr/>
          </a:p>
        </p:txBody>
      </p:sp>
      <p:sp>
        <p:nvSpPr>
          <p:cNvPr id="168" name="Google Shape;168;p2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655650" y="227150"/>
            <a:ext cx="7832700" cy="156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chemeClr val="accent6"/>
                </a:solidFill>
              </a:rPr>
              <a:t> Concerns &amp;  Measures (Aggregation Part II) </a:t>
            </a:r>
            <a:endParaRPr>
              <a:solidFill>
                <a:schemeClr val="accent6"/>
              </a:solidFill>
            </a:endParaRPr>
          </a:p>
        </p:txBody>
      </p:sp>
      <p:sp>
        <p:nvSpPr>
          <p:cNvPr id="174" name="Google Shape;174;p28"/>
          <p:cNvSpPr txBox="1"/>
          <p:nvPr>
            <p:ph idx="1" type="body"/>
          </p:nvPr>
        </p:nvSpPr>
        <p:spPr>
          <a:xfrm>
            <a:off x="1188725" y="1842025"/>
            <a:ext cx="2147700" cy="156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Reasons for Aggregation Application within a DBMS (cont)</a:t>
            </a:r>
            <a:endParaRPr b="1"/>
          </a:p>
          <a:p>
            <a:pPr indent="-304800" lvl="0" marL="457200" rtl="0" algn="l">
              <a:spcBef>
                <a:spcPts val="600"/>
              </a:spcBef>
              <a:spcAft>
                <a:spcPts val="0"/>
              </a:spcAft>
              <a:buSzPts val="1200"/>
              <a:buChar char="●"/>
            </a:pPr>
            <a:r>
              <a:rPr lang="en"/>
              <a:t>DBMS consists of a single entity that should be used for multiple operations (Mbaabu, 2021)</a:t>
            </a:r>
            <a:endParaRPr/>
          </a:p>
          <a:p>
            <a:pPr indent="0" lvl="0" marL="914400" rtl="0" algn="l">
              <a:spcBef>
                <a:spcPts val="600"/>
              </a:spcBef>
              <a:spcAft>
                <a:spcPts val="0"/>
              </a:spcAft>
              <a:buNone/>
            </a:pPr>
            <a:r>
              <a:t/>
            </a:r>
            <a:endParaRPr/>
          </a:p>
          <a:p>
            <a:pPr indent="-304800" lvl="0" marL="457200" rtl="0" algn="l">
              <a:spcBef>
                <a:spcPts val="600"/>
              </a:spcBef>
              <a:spcAft>
                <a:spcPts val="0"/>
              </a:spcAft>
              <a:buSzPts val="1200"/>
              <a:buChar char="●"/>
            </a:pPr>
            <a:r>
              <a:rPr lang="en"/>
              <a:t>The entity-model relationship cannot be applied to certain entities within DBMS (Mbaabu, 2021)</a:t>
            </a:r>
            <a:endParaRPr/>
          </a:p>
          <a:p>
            <a:pPr indent="0" lvl="0" marL="1371600" rtl="0" algn="l">
              <a:spcBef>
                <a:spcPts val="600"/>
              </a:spcBef>
              <a:spcAft>
                <a:spcPts val="0"/>
              </a:spcAft>
              <a:buNone/>
            </a:pPr>
            <a:r>
              <a:t/>
            </a:r>
            <a:endParaRPr/>
          </a:p>
          <a:p>
            <a:pPr indent="0" lvl="0" marL="914400" rtl="0" algn="l">
              <a:spcBef>
                <a:spcPts val="600"/>
              </a:spcBef>
              <a:spcAft>
                <a:spcPts val="0"/>
              </a:spcAft>
              <a:buNone/>
            </a:pPr>
            <a:r>
              <a:t/>
            </a:r>
            <a:endParaRPr/>
          </a:p>
          <a:p>
            <a:pPr indent="0" lvl="0" marL="914400" rtl="0" algn="l">
              <a:spcBef>
                <a:spcPts val="600"/>
              </a:spcBef>
              <a:spcAft>
                <a:spcPts val="0"/>
              </a:spcAft>
              <a:buNone/>
            </a:pPr>
            <a:r>
              <a:t/>
            </a:r>
            <a:endParaRPr/>
          </a:p>
          <a:p>
            <a:pPr indent="0" lvl="0" marL="914400" rtl="0" algn="l">
              <a:spcBef>
                <a:spcPts val="600"/>
              </a:spcBef>
              <a:spcAft>
                <a:spcPts val="0"/>
              </a:spcAft>
              <a:buNone/>
            </a:pPr>
            <a:r>
              <a:t/>
            </a:r>
            <a:endParaRPr/>
          </a:p>
        </p:txBody>
      </p:sp>
      <p:sp>
        <p:nvSpPr>
          <p:cNvPr id="175" name="Google Shape;175;p2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76" name="Google Shape;176;p28"/>
          <p:cNvPicPr preferRelativeResize="0"/>
          <p:nvPr/>
        </p:nvPicPr>
        <p:blipFill>
          <a:blip r:embed="rId3">
            <a:alphaModFix/>
          </a:blip>
          <a:stretch>
            <a:fillRect/>
          </a:stretch>
        </p:blipFill>
        <p:spPr>
          <a:xfrm>
            <a:off x="4423875" y="1968625"/>
            <a:ext cx="4064476" cy="2226051"/>
          </a:xfrm>
          <a:prstGeom prst="rect">
            <a:avLst/>
          </a:prstGeom>
          <a:noFill/>
          <a:ln>
            <a:noFill/>
          </a:ln>
        </p:spPr>
      </p:pic>
      <p:sp>
        <p:nvSpPr>
          <p:cNvPr id="177" name="Google Shape;177;p28"/>
          <p:cNvSpPr txBox="1"/>
          <p:nvPr/>
        </p:nvSpPr>
        <p:spPr>
          <a:xfrm>
            <a:off x="5382413" y="4194663"/>
            <a:ext cx="21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(Pedamkar, 2022)</a:t>
            </a:r>
            <a:endParaRPr b="1">
              <a:solidFill>
                <a:schemeClr val="lt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655650" y="227150"/>
            <a:ext cx="7832700" cy="156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chemeClr val="accent6"/>
                </a:solidFill>
              </a:rPr>
              <a:t> Concerns &amp;  Measures (Injection) </a:t>
            </a:r>
            <a:endParaRPr>
              <a:solidFill>
                <a:schemeClr val="accent6"/>
              </a:solidFill>
            </a:endParaRPr>
          </a:p>
        </p:txBody>
      </p:sp>
      <p:sp>
        <p:nvSpPr>
          <p:cNvPr id="183" name="Google Shape;183;p29"/>
          <p:cNvSpPr txBox="1"/>
          <p:nvPr>
            <p:ph idx="1" type="body"/>
          </p:nvPr>
        </p:nvSpPr>
        <p:spPr>
          <a:xfrm>
            <a:off x="1188725" y="1842025"/>
            <a:ext cx="2031600" cy="156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Injection</a:t>
            </a:r>
            <a:endParaRPr b="1"/>
          </a:p>
          <a:p>
            <a:pPr indent="-285750" lvl="0" marL="457200" rtl="0" algn="l">
              <a:spcBef>
                <a:spcPts val="600"/>
              </a:spcBef>
              <a:spcAft>
                <a:spcPts val="0"/>
              </a:spcAft>
              <a:buSzPts val="900"/>
              <a:buChar char="●"/>
            </a:pPr>
            <a:r>
              <a:rPr lang="en" sz="900"/>
              <a:t>SQL injection attacks are a type of injection attack, in which SQL commands are injected into data-plane input in order to affect the execution of predefined SQL commands (SQL Injection, 2023).</a:t>
            </a:r>
            <a:endParaRPr sz="900"/>
          </a:p>
          <a:p>
            <a:pPr indent="0" lvl="0" marL="0" rtl="0" algn="l">
              <a:spcBef>
                <a:spcPts val="600"/>
              </a:spcBef>
              <a:spcAft>
                <a:spcPts val="0"/>
              </a:spcAft>
              <a:buNone/>
            </a:pPr>
            <a:r>
              <a:t/>
            </a:r>
            <a:endParaRPr sz="900"/>
          </a:p>
        </p:txBody>
      </p:sp>
      <p:sp>
        <p:nvSpPr>
          <p:cNvPr id="184" name="Google Shape;184;p29"/>
          <p:cNvSpPr txBox="1"/>
          <p:nvPr>
            <p:ph idx="2" type="body"/>
          </p:nvPr>
        </p:nvSpPr>
        <p:spPr>
          <a:xfrm>
            <a:off x="3524053" y="1842025"/>
            <a:ext cx="2031600" cy="156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Successful Injection Attack can:</a:t>
            </a:r>
            <a:endParaRPr b="1"/>
          </a:p>
          <a:p>
            <a:pPr indent="-285750" lvl="0" marL="457200" rtl="0" algn="l">
              <a:spcBef>
                <a:spcPts val="600"/>
              </a:spcBef>
              <a:spcAft>
                <a:spcPts val="0"/>
              </a:spcAft>
              <a:buSzPts val="900"/>
              <a:buChar char="●"/>
            </a:pPr>
            <a:r>
              <a:rPr lang="en" sz="900"/>
              <a:t>Read sensitive data from the database</a:t>
            </a:r>
            <a:endParaRPr sz="900"/>
          </a:p>
          <a:p>
            <a:pPr indent="0" lvl="0" marL="457200" rtl="0" algn="l">
              <a:spcBef>
                <a:spcPts val="600"/>
              </a:spcBef>
              <a:spcAft>
                <a:spcPts val="0"/>
              </a:spcAft>
              <a:buNone/>
            </a:pPr>
            <a:r>
              <a:t/>
            </a:r>
            <a:endParaRPr sz="900"/>
          </a:p>
          <a:p>
            <a:pPr indent="-285750" lvl="0" marL="457200" rtl="0" algn="l">
              <a:spcBef>
                <a:spcPts val="600"/>
              </a:spcBef>
              <a:spcAft>
                <a:spcPts val="0"/>
              </a:spcAft>
              <a:buSzPts val="900"/>
              <a:buChar char="●"/>
            </a:pPr>
            <a:r>
              <a:rPr lang="en" sz="900"/>
              <a:t>Modify database data</a:t>
            </a:r>
            <a:endParaRPr sz="900"/>
          </a:p>
          <a:p>
            <a:pPr indent="0" lvl="0" marL="457200" rtl="0" algn="l">
              <a:spcBef>
                <a:spcPts val="600"/>
              </a:spcBef>
              <a:spcAft>
                <a:spcPts val="0"/>
              </a:spcAft>
              <a:buNone/>
            </a:pPr>
            <a:r>
              <a:t/>
            </a:r>
            <a:endParaRPr sz="900"/>
          </a:p>
          <a:p>
            <a:pPr indent="-285750" lvl="0" marL="457200" rtl="0" algn="l">
              <a:spcBef>
                <a:spcPts val="600"/>
              </a:spcBef>
              <a:spcAft>
                <a:spcPts val="0"/>
              </a:spcAft>
              <a:buSzPts val="900"/>
              <a:buChar char="●"/>
            </a:pPr>
            <a:r>
              <a:rPr lang="en" sz="900"/>
              <a:t>Execute administration operations on the database </a:t>
            </a:r>
            <a:endParaRPr sz="900"/>
          </a:p>
          <a:p>
            <a:pPr indent="0" lvl="0" marL="457200" rtl="0" algn="l">
              <a:spcBef>
                <a:spcPts val="600"/>
              </a:spcBef>
              <a:spcAft>
                <a:spcPts val="0"/>
              </a:spcAft>
              <a:buNone/>
            </a:pPr>
            <a:r>
              <a:rPr lang="en" sz="900"/>
              <a:t>(SQL Injection, 2023)</a:t>
            </a:r>
            <a:endParaRPr sz="900"/>
          </a:p>
        </p:txBody>
      </p:sp>
      <p:sp>
        <p:nvSpPr>
          <p:cNvPr id="185" name="Google Shape;185;p2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6" name="Google Shape;186;p29"/>
          <p:cNvSpPr txBox="1"/>
          <p:nvPr>
            <p:ph idx="2" type="body"/>
          </p:nvPr>
        </p:nvSpPr>
        <p:spPr>
          <a:xfrm>
            <a:off x="6372778" y="1842025"/>
            <a:ext cx="2031600" cy="156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SQL Injection Prevention</a:t>
            </a:r>
            <a:endParaRPr b="1"/>
          </a:p>
          <a:p>
            <a:pPr indent="-285750" lvl="0" marL="457200" rtl="0" algn="l">
              <a:spcBef>
                <a:spcPts val="600"/>
              </a:spcBef>
              <a:spcAft>
                <a:spcPts val="0"/>
              </a:spcAft>
              <a:buSzPts val="900"/>
              <a:buChar char="●"/>
            </a:pPr>
            <a:r>
              <a:rPr lang="en" sz="900"/>
              <a:t>Use of Prepared Statements (with Parameterized Queries)</a:t>
            </a:r>
            <a:endParaRPr sz="900"/>
          </a:p>
          <a:p>
            <a:pPr indent="0" lvl="0" marL="457200" rtl="0" algn="l">
              <a:spcBef>
                <a:spcPts val="600"/>
              </a:spcBef>
              <a:spcAft>
                <a:spcPts val="0"/>
              </a:spcAft>
              <a:buNone/>
            </a:pPr>
            <a:r>
              <a:t/>
            </a:r>
            <a:endParaRPr sz="900"/>
          </a:p>
          <a:p>
            <a:pPr indent="-285750" lvl="0" marL="457200" rtl="0" algn="l">
              <a:spcBef>
                <a:spcPts val="600"/>
              </a:spcBef>
              <a:spcAft>
                <a:spcPts val="0"/>
              </a:spcAft>
              <a:buSzPts val="900"/>
              <a:buChar char="●"/>
            </a:pPr>
            <a:r>
              <a:rPr lang="en" sz="900"/>
              <a:t>Use of Properly Constructed Stored Procedures</a:t>
            </a:r>
            <a:endParaRPr sz="900"/>
          </a:p>
          <a:p>
            <a:pPr indent="0" lvl="0" marL="914400" rtl="0" algn="l">
              <a:spcBef>
                <a:spcPts val="600"/>
              </a:spcBef>
              <a:spcAft>
                <a:spcPts val="0"/>
              </a:spcAft>
              <a:buNone/>
            </a:pPr>
            <a:r>
              <a:t/>
            </a:r>
            <a:endParaRPr sz="900"/>
          </a:p>
          <a:p>
            <a:pPr indent="-285750" lvl="0" marL="457200" rtl="0" algn="l">
              <a:spcBef>
                <a:spcPts val="600"/>
              </a:spcBef>
              <a:spcAft>
                <a:spcPts val="0"/>
              </a:spcAft>
              <a:buSzPts val="900"/>
              <a:buChar char="●"/>
            </a:pPr>
            <a:r>
              <a:rPr lang="en" sz="900"/>
              <a:t>Allow-list Input Validation</a:t>
            </a:r>
            <a:endParaRPr sz="900"/>
          </a:p>
          <a:p>
            <a:pPr indent="0" lvl="0" marL="1371600" rtl="0" algn="l">
              <a:spcBef>
                <a:spcPts val="600"/>
              </a:spcBef>
              <a:spcAft>
                <a:spcPts val="0"/>
              </a:spcAft>
              <a:buNone/>
            </a:pPr>
            <a:r>
              <a:t/>
            </a:r>
            <a:endParaRPr sz="900"/>
          </a:p>
          <a:p>
            <a:pPr indent="-285750" lvl="0" marL="457200" rtl="0" algn="l">
              <a:spcBef>
                <a:spcPts val="600"/>
              </a:spcBef>
              <a:spcAft>
                <a:spcPts val="0"/>
              </a:spcAft>
              <a:buSzPts val="900"/>
              <a:buChar char="●"/>
            </a:pPr>
            <a:r>
              <a:rPr lang="en" sz="900"/>
              <a:t>Escaping All User Supplied Input</a:t>
            </a:r>
            <a:endParaRPr sz="900"/>
          </a:p>
          <a:p>
            <a:pPr indent="0" lvl="0" marL="0" rtl="0" algn="l">
              <a:spcBef>
                <a:spcPts val="600"/>
              </a:spcBef>
              <a:spcAft>
                <a:spcPts val="0"/>
              </a:spcAft>
              <a:buNone/>
            </a:pPr>
            <a:r>
              <a:rPr lang="en" sz="900"/>
              <a:t>(SQL Injection Prevention Cheat Sheet, 2023)</a:t>
            </a:r>
            <a:endParaRPr sz="900"/>
          </a:p>
        </p:txBody>
      </p:sp>
      <p:pic>
        <p:nvPicPr>
          <p:cNvPr id="187" name="Google Shape;187;p29"/>
          <p:cNvPicPr preferRelativeResize="0"/>
          <p:nvPr/>
        </p:nvPicPr>
        <p:blipFill>
          <a:blip r:embed="rId3">
            <a:alphaModFix/>
          </a:blip>
          <a:stretch>
            <a:fillRect/>
          </a:stretch>
        </p:blipFill>
        <p:spPr>
          <a:xfrm>
            <a:off x="1432150" y="3636250"/>
            <a:ext cx="1788177" cy="1507251"/>
          </a:xfrm>
          <a:prstGeom prst="rect">
            <a:avLst/>
          </a:prstGeom>
          <a:noFill/>
          <a:ln>
            <a:noFill/>
          </a:ln>
        </p:spPr>
      </p:pic>
      <p:sp>
        <p:nvSpPr>
          <p:cNvPr id="188" name="Google Shape;188;p29"/>
          <p:cNvSpPr txBox="1"/>
          <p:nvPr/>
        </p:nvSpPr>
        <p:spPr>
          <a:xfrm>
            <a:off x="-12" y="4220513"/>
            <a:ext cx="214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Montserrat"/>
                <a:ea typeface="Montserrat"/>
                <a:cs typeface="Montserrat"/>
                <a:sym typeface="Montserrat"/>
              </a:rPr>
              <a:t>(BasuMallick, 2022)</a:t>
            </a:r>
            <a:endParaRPr b="1" sz="1000">
              <a:solidFill>
                <a:schemeClr val="l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655650" y="227150"/>
            <a:ext cx="7832700" cy="156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chemeClr val="accent6"/>
                </a:solidFill>
              </a:rPr>
              <a:t> Concerns &amp;  Measures (Data Corruption) </a:t>
            </a:r>
            <a:endParaRPr>
              <a:solidFill>
                <a:schemeClr val="accent6"/>
              </a:solidFill>
            </a:endParaRPr>
          </a:p>
        </p:txBody>
      </p:sp>
      <p:sp>
        <p:nvSpPr>
          <p:cNvPr id="194" name="Google Shape;194;p30"/>
          <p:cNvSpPr txBox="1"/>
          <p:nvPr>
            <p:ph idx="1" type="body"/>
          </p:nvPr>
        </p:nvSpPr>
        <p:spPr>
          <a:xfrm>
            <a:off x="1188725" y="1842025"/>
            <a:ext cx="2031600" cy="156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Data Corruption</a:t>
            </a:r>
            <a:r>
              <a:rPr b="1" lang="en"/>
              <a:t> </a:t>
            </a:r>
            <a:endParaRPr b="1"/>
          </a:p>
          <a:p>
            <a:pPr indent="-304800" lvl="0" marL="457200" rtl="0" algn="l">
              <a:spcBef>
                <a:spcPts val="600"/>
              </a:spcBef>
              <a:spcAft>
                <a:spcPts val="0"/>
              </a:spcAft>
              <a:buSzPts val="1200"/>
              <a:buChar char="●"/>
            </a:pPr>
            <a:r>
              <a:rPr lang="en"/>
              <a:t>Data corruption refers to any unwanted change that happens to a file during storage, transmission, or processing (Velimirovic, 2022)</a:t>
            </a:r>
            <a:endParaRPr/>
          </a:p>
          <a:p>
            <a:pPr indent="0" lvl="0" marL="0" rtl="0" algn="l">
              <a:spcBef>
                <a:spcPts val="600"/>
              </a:spcBef>
              <a:spcAft>
                <a:spcPts val="0"/>
              </a:spcAft>
              <a:buNone/>
            </a:pPr>
            <a:r>
              <a:t/>
            </a:r>
            <a:endParaRPr/>
          </a:p>
        </p:txBody>
      </p:sp>
      <p:sp>
        <p:nvSpPr>
          <p:cNvPr id="195" name="Google Shape;195;p3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96" name="Google Shape;196;p30"/>
          <p:cNvPicPr preferRelativeResize="0"/>
          <p:nvPr/>
        </p:nvPicPr>
        <p:blipFill>
          <a:blip r:embed="rId3">
            <a:alphaModFix/>
          </a:blip>
          <a:stretch>
            <a:fillRect/>
          </a:stretch>
        </p:blipFill>
        <p:spPr>
          <a:xfrm>
            <a:off x="3716300" y="1926725"/>
            <a:ext cx="4326324" cy="2601176"/>
          </a:xfrm>
          <a:prstGeom prst="rect">
            <a:avLst/>
          </a:prstGeom>
          <a:noFill/>
          <a:ln>
            <a:noFill/>
          </a:ln>
        </p:spPr>
      </p:pic>
      <p:sp>
        <p:nvSpPr>
          <p:cNvPr id="197" name="Google Shape;197;p30"/>
          <p:cNvSpPr txBox="1"/>
          <p:nvPr/>
        </p:nvSpPr>
        <p:spPr>
          <a:xfrm>
            <a:off x="4805750" y="4579963"/>
            <a:ext cx="21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(Velimirovic, 2022)</a:t>
            </a:r>
            <a:endParaRPr b="1">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655650" y="227150"/>
            <a:ext cx="7832700" cy="156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chemeClr val="accent6"/>
                </a:solidFill>
              </a:rPr>
              <a:t> Concerns &amp;  Measures (Unauthorized Access) </a:t>
            </a:r>
            <a:endParaRPr>
              <a:solidFill>
                <a:schemeClr val="accent6"/>
              </a:solidFill>
            </a:endParaRPr>
          </a:p>
        </p:txBody>
      </p:sp>
      <p:sp>
        <p:nvSpPr>
          <p:cNvPr id="203" name="Google Shape;203;p31"/>
          <p:cNvSpPr txBox="1"/>
          <p:nvPr>
            <p:ph idx="1" type="body"/>
          </p:nvPr>
        </p:nvSpPr>
        <p:spPr>
          <a:xfrm>
            <a:off x="1188725" y="1842025"/>
            <a:ext cx="2031600" cy="156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Unauthorized Access</a:t>
            </a:r>
            <a:endParaRPr b="1"/>
          </a:p>
          <a:p>
            <a:pPr indent="-304800" lvl="0" marL="457200" rtl="0" algn="l">
              <a:spcBef>
                <a:spcPts val="600"/>
              </a:spcBef>
              <a:spcAft>
                <a:spcPts val="0"/>
              </a:spcAft>
              <a:buSzPts val="1200"/>
              <a:buChar char="●"/>
            </a:pPr>
            <a:r>
              <a:rPr lang="en"/>
              <a:t>Unauthorized access refers to access that another person or computer gains, without being given that access (How to Protect Your Data from Unauthorized Access, 2020)</a:t>
            </a:r>
            <a:endParaRPr/>
          </a:p>
          <a:p>
            <a:pPr indent="0" lvl="0" marL="457200" rtl="0" algn="l">
              <a:spcBef>
                <a:spcPts val="600"/>
              </a:spcBef>
              <a:spcAft>
                <a:spcPts val="0"/>
              </a:spcAft>
              <a:buNone/>
            </a:pPr>
            <a:r>
              <a:t/>
            </a:r>
            <a:endParaRPr/>
          </a:p>
          <a:p>
            <a:pPr indent="0" lvl="0" marL="914400" rtl="0" algn="l">
              <a:spcBef>
                <a:spcPts val="600"/>
              </a:spcBef>
              <a:spcAft>
                <a:spcPts val="0"/>
              </a:spcAft>
              <a:buNone/>
            </a:pPr>
            <a:r>
              <a:t/>
            </a:r>
            <a:endParaRPr/>
          </a:p>
        </p:txBody>
      </p:sp>
      <p:sp>
        <p:nvSpPr>
          <p:cNvPr id="204" name="Google Shape;204;p31"/>
          <p:cNvSpPr txBox="1"/>
          <p:nvPr>
            <p:ph idx="2" type="body"/>
          </p:nvPr>
        </p:nvSpPr>
        <p:spPr>
          <a:xfrm>
            <a:off x="3524050" y="1842025"/>
            <a:ext cx="2623500" cy="156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Prevention of Unauthorized Access</a:t>
            </a:r>
            <a:endParaRPr b="1"/>
          </a:p>
          <a:p>
            <a:pPr indent="-304800" lvl="0" marL="457200" rtl="0" algn="l">
              <a:spcBef>
                <a:spcPts val="600"/>
              </a:spcBef>
              <a:spcAft>
                <a:spcPts val="0"/>
              </a:spcAft>
              <a:buSzPts val="1200"/>
              <a:buChar char="●"/>
            </a:pPr>
            <a:r>
              <a:rPr lang="en"/>
              <a:t>Keep current on all security patches </a:t>
            </a:r>
            <a:endParaRPr/>
          </a:p>
          <a:p>
            <a:pPr indent="0" lvl="0" marL="457200" rtl="0" algn="l">
              <a:spcBef>
                <a:spcPts val="600"/>
              </a:spcBef>
              <a:spcAft>
                <a:spcPts val="0"/>
              </a:spcAft>
              <a:buNone/>
            </a:pPr>
            <a:r>
              <a:t/>
            </a:r>
            <a:endParaRPr/>
          </a:p>
          <a:p>
            <a:pPr indent="-304800" lvl="0" marL="457200" rtl="0" algn="l">
              <a:spcBef>
                <a:spcPts val="600"/>
              </a:spcBef>
              <a:spcAft>
                <a:spcPts val="0"/>
              </a:spcAft>
              <a:buSzPts val="1200"/>
              <a:buChar char="●"/>
            </a:pPr>
            <a:r>
              <a:rPr lang="en"/>
              <a:t>Implement the principle of least privilege </a:t>
            </a:r>
            <a:endParaRPr/>
          </a:p>
          <a:p>
            <a:pPr indent="0" lvl="0" marL="914400" rtl="0" algn="l">
              <a:spcBef>
                <a:spcPts val="600"/>
              </a:spcBef>
              <a:spcAft>
                <a:spcPts val="0"/>
              </a:spcAft>
              <a:buNone/>
            </a:pPr>
            <a:r>
              <a:t/>
            </a:r>
            <a:endParaRPr/>
          </a:p>
          <a:p>
            <a:pPr indent="-304800" lvl="0" marL="457200" rtl="0" algn="l">
              <a:spcBef>
                <a:spcPts val="600"/>
              </a:spcBef>
              <a:spcAft>
                <a:spcPts val="0"/>
              </a:spcAft>
              <a:buSzPts val="1200"/>
              <a:buChar char="●"/>
            </a:pPr>
            <a:r>
              <a:rPr lang="en"/>
              <a:t>Track and manage your risks</a:t>
            </a:r>
            <a:endParaRPr/>
          </a:p>
          <a:p>
            <a:pPr indent="0" lvl="0" marL="0" rtl="0" algn="l">
              <a:spcBef>
                <a:spcPts val="600"/>
              </a:spcBef>
              <a:spcAft>
                <a:spcPts val="0"/>
              </a:spcAft>
              <a:buNone/>
            </a:pPr>
            <a:r>
              <a:rPr lang="en"/>
              <a:t> (How to Protect Your Data from        Unauthorized Access, 2020)</a:t>
            </a:r>
            <a:endParaRPr/>
          </a:p>
        </p:txBody>
      </p:sp>
      <p:sp>
        <p:nvSpPr>
          <p:cNvPr id="205" name="Google Shape;205;p3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655650" y="227150"/>
            <a:ext cx="7832700" cy="156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chemeClr val="accent6"/>
                </a:solidFill>
              </a:rPr>
              <a:t> Concerns &amp;  Measures (</a:t>
            </a:r>
            <a:r>
              <a:rPr lang="en">
                <a:solidFill>
                  <a:schemeClr val="accent6"/>
                </a:solidFill>
              </a:rPr>
              <a:t>Encryption / Hashing</a:t>
            </a:r>
            <a:r>
              <a:rPr lang="en">
                <a:solidFill>
                  <a:schemeClr val="accent6"/>
                </a:solidFill>
              </a:rPr>
              <a:t>) </a:t>
            </a:r>
            <a:endParaRPr>
              <a:solidFill>
                <a:schemeClr val="accent6"/>
              </a:solidFill>
            </a:endParaRPr>
          </a:p>
        </p:txBody>
      </p:sp>
      <p:sp>
        <p:nvSpPr>
          <p:cNvPr id="211" name="Google Shape;211;p32"/>
          <p:cNvSpPr txBox="1"/>
          <p:nvPr>
            <p:ph idx="1" type="body"/>
          </p:nvPr>
        </p:nvSpPr>
        <p:spPr>
          <a:xfrm>
            <a:off x="157925" y="1842025"/>
            <a:ext cx="2031600" cy="156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Encryption  </a:t>
            </a:r>
            <a:endParaRPr b="1"/>
          </a:p>
          <a:p>
            <a:pPr indent="-304800" lvl="0" marL="457200" rtl="0" algn="l">
              <a:spcBef>
                <a:spcPts val="600"/>
              </a:spcBef>
              <a:spcAft>
                <a:spcPts val="0"/>
              </a:spcAft>
              <a:buSzPts val="1200"/>
              <a:buChar char="●"/>
            </a:pPr>
            <a:r>
              <a:rPr lang="en"/>
              <a:t>The process of converting a normal readable message known as plaintext into a garbage message or not readable message known as Ciphertext (Difference between Hashing and Encryption, 2021)</a:t>
            </a:r>
            <a:endParaRPr/>
          </a:p>
        </p:txBody>
      </p:sp>
      <p:sp>
        <p:nvSpPr>
          <p:cNvPr id="212" name="Google Shape;212;p32"/>
          <p:cNvSpPr txBox="1"/>
          <p:nvPr>
            <p:ph idx="2" type="body"/>
          </p:nvPr>
        </p:nvSpPr>
        <p:spPr>
          <a:xfrm>
            <a:off x="2607803" y="1842025"/>
            <a:ext cx="2031600" cy="156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Hashing</a:t>
            </a:r>
            <a:endParaRPr b="1"/>
          </a:p>
          <a:p>
            <a:pPr indent="-304800" lvl="0" marL="457200" rtl="0" algn="l">
              <a:spcBef>
                <a:spcPts val="600"/>
              </a:spcBef>
              <a:spcAft>
                <a:spcPts val="0"/>
              </a:spcAft>
              <a:buSzPts val="1200"/>
              <a:buChar char="●"/>
            </a:pPr>
            <a:r>
              <a:rPr lang="en"/>
              <a:t>It is a process to convert information to a shorter fixed value known as the key that is used to represent the original information (Difference between Hashing and Encryption, 2021)</a:t>
            </a:r>
            <a:endParaRPr/>
          </a:p>
          <a:p>
            <a:pPr indent="0" lvl="0" marL="914400" rtl="0" algn="l">
              <a:spcBef>
                <a:spcPts val="600"/>
              </a:spcBef>
              <a:spcAft>
                <a:spcPts val="0"/>
              </a:spcAft>
              <a:buNone/>
            </a:pPr>
            <a:r>
              <a:t/>
            </a:r>
            <a:endParaRPr/>
          </a:p>
        </p:txBody>
      </p:sp>
      <p:sp>
        <p:nvSpPr>
          <p:cNvPr id="213" name="Google Shape;213;p3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14" name="Google Shape;214;p32"/>
          <p:cNvPicPr preferRelativeResize="0"/>
          <p:nvPr/>
        </p:nvPicPr>
        <p:blipFill>
          <a:blip r:embed="rId3">
            <a:alphaModFix/>
          </a:blip>
          <a:stretch>
            <a:fillRect/>
          </a:stretch>
        </p:blipFill>
        <p:spPr>
          <a:xfrm>
            <a:off x="5172175" y="1987800"/>
            <a:ext cx="2412324" cy="1676501"/>
          </a:xfrm>
          <a:prstGeom prst="rect">
            <a:avLst/>
          </a:prstGeom>
          <a:noFill/>
          <a:ln>
            <a:noFill/>
          </a:ln>
        </p:spPr>
      </p:pic>
      <p:pic>
        <p:nvPicPr>
          <p:cNvPr id="215" name="Google Shape;215;p32"/>
          <p:cNvPicPr preferRelativeResize="0"/>
          <p:nvPr/>
        </p:nvPicPr>
        <p:blipFill>
          <a:blip r:embed="rId4">
            <a:alphaModFix/>
          </a:blip>
          <a:stretch>
            <a:fillRect/>
          </a:stretch>
        </p:blipFill>
        <p:spPr>
          <a:xfrm>
            <a:off x="5172175" y="4266400"/>
            <a:ext cx="2554426" cy="667550"/>
          </a:xfrm>
          <a:prstGeom prst="rect">
            <a:avLst/>
          </a:prstGeom>
          <a:noFill/>
          <a:ln>
            <a:noFill/>
          </a:ln>
        </p:spPr>
      </p:pic>
      <p:sp>
        <p:nvSpPr>
          <p:cNvPr id="216" name="Google Shape;216;p32"/>
          <p:cNvSpPr txBox="1"/>
          <p:nvPr/>
        </p:nvSpPr>
        <p:spPr>
          <a:xfrm>
            <a:off x="7605025" y="2060675"/>
            <a:ext cx="1539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(Difference between Hashing and Encryption, 2021)</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p:txBody>
      </p:sp>
      <p:sp>
        <p:nvSpPr>
          <p:cNvPr id="217" name="Google Shape;217;p32"/>
          <p:cNvSpPr txBox="1"/>
          <p:nvPr/>
        </p:nvSpPr>
        <p:spPr>
          <a:xfrm>
            <a:off x="5088875" y="3664300"/>
            <a:ext cx="3033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(Difference between Hashing and Encryption, 2021)</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ph type="title"/>
          </p:nvPr>
        </p:nvSpPr>
        <p:spPr>
          <a:xfrm>
            <a:off x="0" y="227150"/>
            <a:ext cx="9144000" cy="156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chemeClr val="accent6"/>
                </a:solidFill>
              </a:rPr>
              <a:t> Concerns &amp;  Measures (Database Access Controls) </a:t>
            </a:r>
            <a:endParaRPr>
              <a:solidFill>
                <a:schemeClr val="accent6"/>
              </a:solidFill>
            </a:endParaRPr>
          </a:p>
        </p:txBody>
      </p:sp>
      <p:sp>
        <p:nvSpPr>
          <p:cNvPr id="223" name="Google Shape;223;p33"/>
          <p:cNvSpPr txBox="1"/>
          <p:nvPr>
            <p:ph idx="1" type="body"/>
          </p:nvPr>
        </p:nvSpPr>
        <p:spPr>
          <a:xfrm>
            <a:off x="2305125" y="1725525"/>
            <a:ext cx="2031600" cy="156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DAC</a:t>
            </a:r>
            <a:endParaRPr b="1"/>
          </a:p>
          <a:p>
            <a:pPr indent="-304800" lvl="0" marL="457200" rtl="0" algn="l">
              <a:spcBef>
                <a:spcPts val="600"/>
              </a:spcBef>
              <a:spcAft>
                <a:spcPts val="0"/>
              </a:spcAft>
              <a:buSzPts val="1200"/>
              <a:buChar char="●"/>
            </a:pPr>
            <a:r>
              <a:rPr lang="en"/>
              <a:t>Discretionary access control is a method of limiting access to resources (such as data sets) based on the identity of users or groups to which the users belong (Discretionary Access Control,  2023)</a:t>
            </a:r>
            <a:endParaRPr/>
          </a:p>
          <a:p>
            <a:pPr indent="0" lvl="0" marL="914400" rtl="0" algn="l">
              <a:spcBef>
                <a:spcPts val="600"/>
              </a:spcBef>
              <a:spcAft>
                <a:spcPts val="0"/>
              </a:spcAft>
              <a:buNone/>
            </a:pPr>
            <a:r>
              <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sp>
        <p:nvSpPr>
          <p:cNvPr id="224" name="Google Shape;224;p33"/>
          <p:cNvSpPr txBox="1"/>
          <p:nvPr>
            <p:ph idx="2" type="body"/>
          </p:nvPr>
        </p:nvSpPr>
        <p:spPr>
          <a:xfrm>
            <a:off x="4501175" y="1725525"/>
            <a:ext cx="2222400" cy="156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MAC </a:t>
            </a:r>
            <a:endParaRPr b="1"/>
          </a:p>
          <a:p>
            <a:pPr indent="-304800" lvl="0" marL="457200" rtl="0" algn="l">
              <a:spcBef>
                <a:spcPts val="600"/>
              </a:spcBef>
              <a:spcAft>
                <a:spcPts val="0"/>
              </a:spcAft>
              <a:buSzPts val="1200"/>
              <a:buChar char="●"/>
            </a:pPr>
            <a:r>
              <a:rPr lang="en"/>
              <a:t>Mandatory access control is a method of limiting access to resources based on the sensitivity of the information that the resource contains and the authorization of the user to access information with that level of sensitivity (Mandatory Access Control, 2023)</a:t>
            </a:r>
            <a:endParaRPr/>
          </a:p>
        </p:txBody>
      </p:sp>
      <p:sp>
        <p:nvSpPr>
          <p:cNvPr id="225" name="Google Shape;225;p33"/>
          <p:cNvSpPr txBox="1"/>
          <p:nvPr>
            <p:ph idx="3" type="body"/>
          </p:nvPr>
        </p:nvSpPr>
        <p:spPr>
          <a:xfrm>
            <a:off x="6723580" y="1725525"/>
            <a:ext cx="2031600" cy="156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R</a:t>
            </a:r>
            <a:r>
              <a:rPr b="1" lang="en"/>
              <a:t>BAC</a:t>
            </a:r>
            <a:endParaRPr b="1"/>
          </a:p>
          <a:p>
            <a:pPr indent="-304800" lvl="0" marL="457200" rtl="0" algn="l">
              <a:spcBef>
                <a:spcPts val="600"/>
              </a:spcBef>
              <a:spcAft>
                <a:spcPts val="0"/>
              </a:spcAft>
              <a:buSzPts val="1200"/>
              <a:buChar char="●"/>
            </a:pPr>
            <a:r>
              <a:rPr lang="en"/>
              <a:t>Role-based access control allows the creation of roles for system administration and the delegation of administrative tasks across a set of trusted system users (Role-Based Access Control, 2023)</a:t>
            </a:r>
            <a:endParaRPr/>
          </a:p>
          <a:p>
            <a:pPr indent="0" lvl="0" marL="0" rtl="0" algn="l">
              <a:spcBef>
                <a:spcPts val="600"/>
              </a:spcBef>
              <a:spcAft>
                <a:spcPts val="0"/>
              </a:spcAft>
              <a:buNone/>
            </a:pPr>
            <a:r>
              <a:t/>
            </a:r>
            <a:endParaRPr/>
          </a:p>
          <a:p>
            <a:pPr indent="0" lvl="0" marL="457200" rtl="0" algn="l">
              <a:spcBef>
                <a:spcPts val="600"/>
              </a:spcBef>
              <a:spcAft>
                <a:spcPts val="0"/>
              </a:spcAft>
              <a:buNone/>
            </a:pPr>
            <a:r>
              <a:t/>
            </a:r>
            <a:endParaRPr/>
          </a:p>
        </p:txBody>
      </p:sp>
      <p:sp>
        <p:nvSpPr>
          <p:cNvPr id="226" name="Google Shape;226;p33"/>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7" name="Google Shape;227;p33"/>
          <p:cNvSpPr txBox="1"/>
          <p:nvPr>
            <p:ph idx="1" type="body"/>
          </p:nvPr>
        </p:nvSpPr>
        <p:spPr>
          <a:xfrm>
            <a:off x="52050" y="1725525"/>
            <a:ext cx="2222400" cy="156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What is Database Access Control?</a:t>
            </a:r>
            <a:endParaRPr b="1"/>
          </a:p>
          <a:p>
            <a:pPr indent="-304800" lvl="0" marL="457200" rtl="0" algn="l">
              <a:spcBef>
                <a:spcPts val="600"/>
              </a:spcBef>
              <a:spcAft>
                <a:spcPts val="0"/>
              </a:spcAft>
              <a:buSzPts val="1200"/>
              <a:buChar char="●"/>
            </a:pPr>
            <a:r>
              <a:rPr lang="en"/>
              <a:t>Database access control is a method of allowing access to company’s sensitive data only to those database users) who are allowed to access such data and to restrict access to unauthorized persons (What is Access Control in Database Security?, 2023)</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0" y="227150"/>
            <a:ext cx="9144000" cy="156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chemeClr val="accent6"/>
                </a:solidFill>
              </a:rPr>
              <a:t> Concerns &amp;  Measures (Database Access Controls) </a:t>
            </a:r>
            <a:endParaRPr>
              <a:solidFill>
                <a:schemeClr val="accent6"/>
              </a:solidFill>
            </a:endParaRPr>
          </a:p>
        </p:txBody>
      </p:sp>
      <p:sp>
        <p:nvSpPr>
          <p:cNvPr id="233" name="Google Shape;233;p34"/>
          <p:cNvSpPr txBox="1"/>
          <p:nvPr>
            <p:ph idx="1" type="body"/>
          </p:nvPr>
        </p:nvSpPr>
        <p:spPr>
          <a:xfrm>
            <a:off x="2305125" y="1725525"/>
            <a:ext cx="2182800" cy="156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Clark Wilson Model (cont)</a:t>
            </a:r>
            <a:endParaRPr b="1"/>
          </a:p>
          <a:p>
            <a:pPr indent="-304800" lvl="0" marL="457200" rtl="0" algn="l">
              <a:spcBef>
                <a:spcPts val="600"/>
              </a:spcBef>
              <a:spcAft>
                <a:spcPts val="0"/>
              </a:spcAft>
              <a:buSzPts val="1200"/>
              <a:buChar char="●"/>
            </a:pPr>
            <a:r>
              <a:rPr lang="en"/>
              <a:t>The security model maintains that only authorized users should make and be allowed to change the data, unauthorized users should not be able to make any changes, and the system should maintain internal and external data consistency (Lakhani, 2018)</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sp>
        <p:nvSpPr>
          <p:cNvPr id="234" name="Google Shape;234;p3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5" name="Google Shape;235;p34"/>
          <p:cNvSpPr txBox="1"/>
          <p:nvPr>
            <p:ph idx="1" type="body"/>
          </p:nvPr>
        </p:nvSpPr>
        <p:spPr>
          <a:xfrm>
            <a:off x="52050" y="1725525"/>
            <a:ext cx="2222400" cy="156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Clark-Wilson Model</a:t>
            </a:r>
            <a:endParaRPr b="1"/>
          </a:p>
          <a:p>
            <a:pPr indent="-304800" lvl="0" marL="457200" rtl="0" algn="l">
              <a:spcBef>
                <a:spcPts val="600"/>
              </a:spcBef>
              <a:spcAft>
                <a:spcPts val="0"/>
              </a:spcAft>
              <a:buSzPts val="1200"/>
              <a:buChar char="●"/>
            </a:pPr>
            <a:r>
              <a:rPr lang="en"/>
              <a:t>The Clark-Wilson security model is based on preserving information integrity against the malicious attempt of tampering data (Lakhani, 2018)</a:t>
            </a:r>
            <a:endParaRPr/>
          </a:p>
        </p:txBody>
      </p:sp>
      <p:pic>
        <p:nvPicPr>
          <p:cNvPr id="236" name="Google Shape;236;p34"/>
          <p:cNvPicPr preferRelativeResize="0"/>
          <p:nvPr/>
        </p:nvPicPr>
        <p:blipFill>
          <a:blip r:embed="rId3">
            <a:alphaModFix/>
          </a:blip>
          <a:stretch>
            <a:fillRect/>
          </a:stretch>
        </p:blipFill>
        <p:spPr>
          <a:xfrm>
            <a:off x="5018800" y="1833675"/>
            <a:ext cx="3486875" cy="2095600"/>
          </a:xfrm>
          <a:prstGeom prst="rect">
            <a:avLst/>
          </a:prstGeom>
          <a:noFill/>
          <a:ln>
            <a:noFill/>
          </a:ln>
        </p:spPr>
      </p:pic>
      <p:sp>
        <p:nvSpPr>
          <p:cNvPr id="237" name="Google Shape;237;p34"/>
          <p:cNvSpPr txBox="1"/>
          <p:nvPr/>
        </p:nvSpPr>
        <p:spPr>
          <a:xfrm>
            <a:off x="5688525" y="4058038"/>
            <a:ext cx="21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(Ahmed, 2018)</a:t>
            </a:r>
            <a:endParaRPr b="1">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a:off x="1969025" y="981175"/>
            <a:ext cx="5205900" cy="1567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6"/>
                </a:solidFill>
              </a:rPr>
              <a:t>Introduction</a:t>
            </a:r>
            <a:endParaRPr>
              <a:solidFill>
                <a:schemeClr val="accent6"/>
              </a:solidFill>
            </a:endParaRPr>
          </a:p>
        </p:txBody>
      </p:sp>
      <p:sp>
        <p:nvSpPr>
          <p:cNvPr id="78" name="Google Shape;78;p17"/>
          <p:cNvSpPr txBox="1"/>
          <p:nvPr>
            <p:ph idx="1" type="body"/>
          </p:nvPr>
        </p:nvSpPr>
        <p:spPr>
          <a:xfrm>
            <a:off x="1188725" y="2851925"/>
            <a:ext cx="6766500" cy="1567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The purpose of this presentation is to inform the audience about modern database management systems (DBMS), what they are typically used for, and security issues that arise and can be </a:t>
            </a:r>
            <a:r>
              <a:rPr lang="en"/>
              <a:t>addressed</a:t>
            </a:r>
            <a:r>
              <a:rPr lang="en"/>
              <a:t> within them.</a:t>
            </a:r>
            <a:endParaRPr/>
          </a:p>
        </p:txBody>
      </p:sp>
      <p:sp>
        <p:nvSpPr>
          <p:cNvPr id="79" name="Google Shape;79;p1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0" y="227150"/>
            <a:ext cx="9144000" cy="156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chemeClr val="accent6"/>
                </a:solidFill>
              </a:rPr>
              <a:t> Concerns &amp;  Measures (Database Access Controls) </a:t>
            </a:r>
            <a:endParaRPr>
              <a:solidFill>
                <a:schemeClr val="accent6"/>
              </a:solidFill>
            </a:endParaRPr>
          </a:p>
        </p:txBody>
      </p:sp>
      <p:sp>
        <p:nvSpPr>
          <p:cNvPr id="243" name="Google Shape;243;p3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44" name="Google Shape;244;p35"/>
          <p:cNvPicPr preferRelativeResize="0"/>
          <p:nvPr/>
        </p:nvPicPr>
        <p:blipFill>
          <a:blip r:embed="rId3">
            <a:alphaModFix/>
          </a:blip>
          <a:stretch>
            <a:fillRect/>
          </a:stretch>
        </p:blipFill>
        <p:spPr>
          <a:xfrm>
            <a:off x="142675" y="1958314"/>
            <a:ext cx="2181101" cy="1226875"/>
          </a:xfrm>
          <a:prstGeom prst="rect">
            <a:avLst/>
          </a:prstGeom>
          <a:noFill/>
          <a:ln>
            <a:noFill/>
          </a:ln>
        </p:spPr>
      </p:pic>
      <p:sp>
        <p:nvSpPr>
          <p:cNvPr id="245" name="Google Shape;245;p35"/>
          <p:cNvSpPr txBox="1"/>
          <p:nvPr/>
        </p:nvSpPr>
        <p:spPr>
          <a:xfrm>
            <a:off x="159525" y="3185188"/>
            <a:ext cx="214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(Discretionary Access Control, 2016)</a:t>
            </a:r>
            <a:endParaRPr b="1">
              <a:solidFill>
                <a:schemeClr val="lt1"/>
              </a:solidFill>
              <a:latin typeface="Montserrat"/>
              <a:ea typeface="Montserrat"/>
              <a:cs typeface="Montserrat"/>
              <a:sym typeface="Montserrat"/>
            </a:endParaRPr>
          </a:p>
        </p:txBody>
      </p:sp>
      <p:pic>
        <p:nvPicPr>
          <p:cNvPr id="246" name="Google Shape;246;p35"/>
          <p:cNvPicPr preferRelativeResize="0"/>
          <p:nvPr/>
        </p:nvPicPr>
        <p:blipFill>
          <a:blip r:embed="rId4">
            <a:alphaModFix/>
          </a:blip>
          <a:stretch>
            <a:fillRect/>
          </a:stretch>
        </p:blipFill>
        <p:spPr>
          <a:xfrm>
            <a:off x="3029350" y="1876487"/>
            <a:ext cx="2368077" cy="1332050"/>
          </a:xfrm>
          <a:prstGeom prst="rect">
            <a:avLst/>
          </a:prstGeom>
          <a:noFill/>
          <a:ln>
            <a:noFill/>
          </a:ln>
        </p:spPr>
      </p:pic>
      <p:sp>
        <p:nvSpPr>
          <p:cNvPr id="247" name="Google Shape;247;p35"/>
          <p:cNvSpPr txBox="1"/>
          <p:nvPr/>
        </p:nvSpPr>
        <p:spPr>
          <a:xfrm>
            <a:off x="3191450" y="3208538"/>
            <a:ext cx="214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(Mandatory Access Control, 2016)</a:t>
            </a:r>
            <a:endParaRPr b="1">
              <a:solidFill>
                <a:schemeClr val="lt1"/>
              </a:solidFill>
              <a:latin typeface="Montserrat"/>
              <a:ea typeface="Montserrat"/>
              <a:cs typeface="Montserrat"/>
              <a:sym typeface="Montserrat"/>
            </a:endParaRPr>
          </a:p>
        </p:txBody>
      </p:sp>
      <p:pic>
        <p:nvPicPr>
          <p:cNvPr id="248" name="Google Shape;248;p35"/>
          <p:cNvPicPr preferRelativeResize="0"/>
          <p:nvPr/>
        </p:nvPicPr>
        <p:blipFill>
          <a:blip r:embed="rId5">
            <a:alphaModFix/>
          </a:blip>
          <a:stretch>
            <a:fillRect/>
          </a:stretch>
        </p:blipFill>
        <p:spPr>
          <a:xfrm>
            <a:off x="6223375" y="1847373"/>
            <a:ext cx="2471587" cy="1390275"/>
          </a:xfrm>
          <a:prstGeom prst="rect">
            <a:avLst/>
          </a:prstGeom>
          <a:noFill/>
          <a:ln>
            <a:noFill/>
          </a:ln>
        </p:spPr>
      </p:pic>
      <p:sp>
        <p:nvSpPr>
          <p:cNvPr id="249" name="Google Shape;249;p35"/>
          <p:cNvSpPr txBox="1"/>
          <p:nvPr/>
        </p:nvSpPr>
        <p:spPr>
          <a:xfrm>
            <a:off x="6385463" y="3341538"/>
            <a:ext cx="214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(Role-Based Access Control, 2016)</a:t>
            </a:r>
            <a:endParaRPr b="1">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ph idx="4294967295" type="ctrTitle"/>
          </p:nvPr>
        </p:nvSpPr>
        <p:spPr>
          <a:xfrm>
            <a:off x="1778100" y="1882425"/>
            <a:ext cx="5587800" cy="94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7200">
                <a:solidFill>
                  <a:schemeClr val="accent6"/>
                </a:solidFill>
              </a:rPr>
              <a:t>Thank You</a:t>
            </a:r>
            <a:r>
              <a:rPr lang="en" sz="7200">
                <a:solidFill>
                  <a:schemeClr val="accent6"/>
                </a:solidFill>
              </a:rPr>
              <a:t>!</a:t>
            </a:r>
            <a:endParaRPr sz="7200">
              <a:solidFill>
                <a:schemeClr val="accent6"/>
              </a:solidFill>
            </a:endParaRPr>
          </a:p>
        </p:txBody>
      </p:sp>
      <p:sp>
        <p:nvSpPr>
          <p:cNvPr id="255" name="Google Shape;255;p3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7"/>
          <p:cNvSpPr txBox="1"/>
          <p:nvPr>
            <p:ph idx="4294967295" type="title"/>
          </p:nvPr>
        </p:nvSpPr>
        <p:spPr>
          <a:xfrm>
            <a:off x="2220075" y="179000"/>
            <a:ext cx="5109600" cy="1132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dk1"/>
                </a:solidFill>
              </a:rPr>
              <a:t>References</a:t>
            </a:r>
            <a:endParaRPr>
              <a:solidFill>
                <a:schemeClr val="dk1"/>
              </a:solidFill>
            </a:endParaRPr>
          </a:p>
        </p:txBody>
      </p:sp>
      <p:sp>
        <p:nvSpPr>
          <p:cNvPr id="261" name="Google Shape;261;p37"/>
          <p:cNvSpPr txBox="1"/>
          <p:nvPr>
            <p:ph idx="4294967295" type="body"/>
          </p:nvPr>
        </p:nvSpPr>
        <p:spPr>
          <a:xfrm>
            <a:off x="1188750" y="1396000"/>
            <a:ext cx="6766500" cy="15675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
                <a:solidFill>
                  <a:schemeClr val="dk1"/>
                </a:solidFill>
              </a:rPr>
              <a:t>(</a:t>
            </a:r>
            <a:r>
              <a:rPr lang="en" sz="1200">
                <a:solidFill>
                  <a:schemeClr val="dk1"/>
                </a:solidFill>
              </a:rPr>
              <a:t>Access Module 1: Databases and Database Objects: An Intro)</a:t>
            </a:r>
            <a:endParaRPr sz="1200">
              <a:solidFill>
                <a:schemeClr val="dk1"/>
              </a:solidFill>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rPr lang="en" sz="1200">
                <a:solidFill>
                  <a:schemeClr val="dk1"/>
                </a:solidFill>
              </a:rPr>
              <a:t>Ahmed, L. (2018, July 22). The Clark-Wilson Model. Study Notes and Theory. Retrieved March 17, 2023, from </a:t>
            </a:r>
            <a:r>
              <a:rPr b="1" lang="en" sz="1200" u="sng">
                <a:solidFill>
                  <a:schemeClr val="dk1"/>
                </a:solidFill>
                <a:latin typeface="Montserrat"/>
                <a:ea typeface="Montserrat"/>
                <a:cs typeface="Montserrat"/>
                <a:sym typeface="Montserrat"/>
                <a:hlinkClick r:id="rId3">
                  <a:extLst>
                    <a:ext uri="{A12FA001-AC4F-418D-AE19-62706E023703}">
                      <ahyp:hlinkClr val="tx"/>
                    </a:ext>
                  </a:extLst>
                </a:hlinkClick>
              </a:rPr>
              <a:t>https://www.studynotesandtheory.com/single-post/the-clark-wilson-model </a:t>
            </a:r>
            <a:endParaRPr b="1" sz="12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rPr lang="en" sz="1200">
                <a:solidFill>
                  <a:schemeClr val="dk1"/>
                </a:solidFill>
              </a:rPr>
              <a:t>Anderson, B., &amp;amp; Nicholson, B. (2022, June 12). SQL vs. NoSQL databases: What's the difference? IBM. Retrieved March 15, 2023, from </a:t>
            </a:r>
            <a:r>
              <a:rPr b="1" lang="en" sz="1200" u="sng">
                <a:solidFill>
                  <a:schemeClr val="dk1"/>
                </a:solidFill>
                <a:latin typeface="Montserrat"/>
                <a:ea typeface="Montserrat"/>
                <a:cs typeface="Montserrat"/>
                <a:sym typeface="Montserrat"/>
                <a:hlinkClick r:id="rId4">
                  <a:extLst>
                    <a:ext uri="{A12FA001-AC4F-418D-AE19-62706E023703}">
                      <ahyp:hlinkClr val="tx"/>
                    </a:ext>
                  </a:extLst>
                </a:hlinkClick>
              </a:rPr>
              <a:t>https://www.ibm.com/cloud/blog/sql-vs-nosql </a:t>
            </a:r>
            <a:endParaRPr sz="1200">
              <a:solidFill>
                <a:schemeClr val="dk1"/>
              </a:solidFill>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t/>
            </a:r>
            <a:endParaRPr b="1" sz="1200">
              <a:solidFill>
                <a:schemeClr val="dk1"/>
              </a:solidFill>
              <a:latin typeface="Montserrat"/>
              <a:ea typeface="Montserrat"/>
              <a:cs typeface="Montserrat"/>
              <a:sym typeface="Montserrat"/>
            </a:endParaRPr>
          </a:p>
        </p:txBody>
      </p:sp>
      <p:sp>
        <p:nvSpPr>
          <p:cNvPr id="262" name="Google Shape;262;p3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8"/>
          <p:cNvSpPr txBox="1"/>
          <p:nvPr>
            <p:ph idx="4294967295" type="title"/>
          </p:nvPr>
        </p:nvSpPr>
        <p:spPr>
          <a:xfrm>
            <a:off x="2220075" y="179000"/>
            <a:ext cx="5109600" cy="1132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dk1"/>
                </a:solidFill>
              </a:rPr>
              <a:t>References</a:t>
            </a:r>
            <a:endParaRPr>
              <a:solidFill>
                <a:schemeClr val="dk1"/>
              </a:solidFill>
            </a:endParaRPr>
          </a:p>
        </p:txBody>
      </p:sp>
      <p:sp>
        <p:nvSpPr>
          <p:cNvPr id="268" name="Google Shape;268;p38"/>
          <p:cNvSpPr txBox="1"/>
          <p:nvPr>
            <p:ph idx="4294967295" type="body"/>
          </p:nvPr>
        </p:nvSpPr>
        <p:spPr>
          <a:xfrm>
            <a:off x="1188750" y="1211600"/>
            <a:ext cx="6766500" cy="3747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 sz="1200">
                <a:solidFill>
                  <a:schemeClr val="dk1"/>
                </a:solidFill>
              </a:rPr>
              <a:t>BasuMallick, C. (2022, August 3). What is an SQL injection? Meaning, Cheatsheet, Examples, and Prevention Best Practices for 2022. Spiceworks. Retrieved March 17, 2023, from </a:t>
            </a:r>
            <a:r>
              <a:rPr b="1" lang="en" sz="1200" u="sng">
                <a:solidFill>
                  <a:schemeClr val="dk1"/>
                </a:solidFill>
                <a:latin typeface="Montserrat"/>
                <a:ea typeface="Montserrat"/>
                <a:cs typeface="Montserrat"/>
                <a:sym typeface="Montserrat"/>
                <a:hlinkClick r:id="rId3">
                  <a:extLst>
                    <a:ext uri="{A12FA001-AC4F-418D-AE19-62706E023703}">
                      <ahyp:hlinkClr val="tx"/>
                    </a:ext>
                  </a:extLst>
                </a:hlinkClick>
              </a:rPr>
              <a:t>https://www.spiceworks.com/it-security/application-security/articles/what-is-sql-injection/ </a:t>
            </a:r>
            <a:endParaRPr b="1" sz="12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rPr lang="en" sz="1200">
                <a:solidFill>
                  <a:schemeClr val="dk1"/>
                </a:solidFill>
              </a:rPr>
              <a:t>Coronel, C.,  Morris, S. (2019). Chapter 1: Database Systems. In Database systems: Design, implementation, and management (13th ed.). essay, Cengage Learning. </a:t>
            </a:r>
            <a:endParaRPr sz="1200">
              <a:solidFill>
                <a:schemeClr val="dk1"/>
              </a:solidFill>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rPr lang="en" sz="1200">
                <a:solidFill>
                  <a:schemeClr val="dk1"/>
                </a:solidFill>
              </a:rPr>
              <a:t>Database Security. Information Security. (n.d.). Retrieved March 16, 2023, from </a:t>
            </a:r>
            <a:r>
              <a:rPr b="1" lang="en" sz="1200" u="sng">
                <a:solidFill>
                  <a:schemeClr val="dk1"/>
                </a:solidFill>
                <a:latin typeface="Montserrat"/>
                <a:ea typeface="Montserrat"/>
                <a:cs typeface="Montserrat"/>
                <a:sym typeface="Montserrat"/>
                <a:hlinkClick r:id="rId4">
                  <a:extLst>
                    <a:ext uri="{A12FA001-AC4F-418D-AE19-62706E023703}">
                      <ahyp:hlinkClr val="tx"/>
                    </a:ext>
                  </a:extLst>
                </a:hlinkClick>
              </a:rPr>
              <a:t>https://www.omscs-notes.com/information-security/database-security/#inference-attacks-on-databases-part-1 </a:t>
            </a:r>
            <a:endParaRPr b="1" sz="12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rPr lang="en" sz="1200">
                <a:solidFill>
                  <a:schemeClr val="dk1"/>
                </a:solidFill>
              </a:rPr>
              <a:t>Discretionary Access Control (DAC). IBM. (n.d.). Retrieved March 17, 2023, from </a:t>
            </a:r>
            <a:r>
              <a:rPr b="1" lang="en" sz="1200" u="sng">
                <a:solidFill>
                  <a:schemeClr val="dk1"/>
                </a:solidFill>
                <a:latin typeface="Montserrat"/>
                <a:ea typeface="Montserrat"/>
                <a:cs typeface="Montserrat"/>
                <a:sym typeface="Montserrat"/>
                <a:hlinkClick r:id="rId5">
                  <a:extLst>
                    <a:ext uri="{A12FA001-AC4F-418D-AE19-62706E023703}">
                      <ahyp:hlinkClr val="tx"/>
                    </a:ext>
                  </a:extLst>
                </a:hlinkClick>
              </a:rPr>
              <a:t>https://www.ibm.com/docs/en/zos/2.1.0?topic=environment-discretionary-access-control-dac </a:t>
            </a:r>
            <a:endParaRPr b="1" sz="12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t/>
            </a:r>
            <a:endParaRPr b="1">
              <a:solidFill>
                <a:schemeClr val="dk1"/>
              </a:solidFill>
              <a:latin typeface="Montserrat"/>
              <a:ea typeface="Montserrat"/>
              <a:cs typeface="Montserrat"/>
              <a:sym typeface="Montserrat"/>
            </a:endParaRPr>
          </a:p>
        </p:txBody>
      </p:sp>
      <p:sp>
        <p:nvSpPr>
          <p:cNvPr id="269" name="Google Shape;269;p3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9"/>
          <p:cNvSpPr txBox="1"/>
          <p:nvPr>
            <p:ph idx="4294967295" type="title"/>
          </p:nvPr>
        </p:nvSpPr>
        <p:spPr>
          <a:xfrm>
            <a:off x="2199250" y="-60475"/>
            <a:ext cx="5109600" cy="1132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dk1"/>
                </a:solidFill>
              </a:rPr>
              <a:t>References</a:t>
            </a:r>
            <a:endParaRPr>
              <a:solidFill>
                <a:schemeClr val="dk1"/>
              </a:solidFill>
            </a:endParaRPr>
          </a:p>
        </p:txBody>
      </p:sp>
      <p:sp>
        <p:nvSpPr>
          <p:cNvPr id="275" name="Google Shape;275;p39"/>
          <p:cNvSpPr txBox="1"/>
          <p:nvPr>
            <p:ph idx="4294967295" type="body"/>
          </p:nvPr>
        </p:nvSpPr>
        <p:spPr>
          <a:xfrm>
            <a:off x="1188750" y="1023800"/>
            <a:ext cx="6766500" cy="3747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 sz="1200">
                <a:solidFill>
                  <a:schemeClr val="dk1"/>
                </a:solidFill>
              </a:rPr>
              <a:t>GeeksforGeeks. (2021, January 22). Difference between Hashing and Encryption. GeeksforGeeks. Retrieved March 17, 2023, from </a:t>
            </a:r>
            <a:r>
              <a:rPr b="1" lang="en" sz="1200" u="sng">
                <a:solidFill>
                  <a:schemeClr val="dk1"/>
                </a:solidFill>
                <a:latin typeface="Montserrat"/>
                <a:ea typeface="Montserrat"/>
                <a:cs typeface="Montserrat"/>
                <a:sym typeface="Montserrat"/>
                <a:hlinkClick r:id="rId3">
                  <a:extLst>
                    <a:ext uri="{A12FA001-AC4F-418D-AE19-62706E023703}">
                      <ahyp:hlinkClr val="tx"/>
                    </a:ext>
                  </a:extLst>
                </a:hlinkClick>
              </a:rPr>
              <a:t>https://www.geeksforgeeks.org/difference-between-hashing-and-encryption/</a:t>
            </a:r>
            <a:endParaRPr b="1" sz="12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rPr lang="en" sz="1200">
                <a:solidFill>
                  <a:schemeClr val="dk1"/>
                </a:solidFill>
              </a:rPr>
              <a:t>GeeksforGeeks. (2023, March 4). Distributed Database System. GeeksforGeeks. Retrieved March 15, 2023, from </a:t>
            </a:r>
            <a:r>
              <a:rPr b="1" lang="en" sz="1200" u="sng">
                <a:solidFill>
                  <a:schemeClr val="dk1"/>
                </a:solidFill>
                <a:latin typeface="Montserrat"/>
                <a:ea typeface="Montserrat"/>
                <a:cs typeface="Montserrat"/>
                <a:sym typeface="Montserrat"/>
                <a:hlinkClick r:id="rId4">
                  <a:extLst>
                    <a:ext uri="{A12FA001-AC4F-418D-AE19-62706E023703}">
                      <ahyp:hlinkClr val="tx"/>
                    </a:ext>
                  </a:extLst>
                </a:hlinkClick>
              </a:rPr>
              <a:t>https://www.geeksforgeeks.org/distributed-database-system/ </a:t>
            </a:r>
            <a:endParaRPr sz="1200">
              <a:solidFill>
                <a:schemeClr val="dk1"/>
              </a:solidFill>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rPr lang="en" sz="1200">
                <a:solidFill>
                  <a:schemeClr val="dk1"/>
                </a:solidFill>
              </a:rPr>
              <a:t>GeeksforGeeks. (2021, July 7). Hierarchical Model in DBMS. GeeksforGeeks. Retrieved March 14, 2023, from </a:t>
            </a:r>
            <a:r>
              <a:rPr b="1" lang="en" sz="1200" u="sng">
                <a:solidFill>
                  <a:schemeClr val="dk1"/>
                </a:solidFill>
                <a:latin typeface="Montserrat"/>
                <a:ea typeface="Montserrat"/>
                <a:cs typeface="Montserrat"/>
                <a:sym typeface="Montserrat"/>
                <a:hlinkClick r:id="rId5">
                  <a:extLst>
                    <a:ext uri="{A12FA001-AC4F-418D-AE19-62706E023703}">
                      <ahyp:hlinkClr val="tx"/>
                    </a:ext>
                  </a:extLst>
                </a:hlinkClick>
              </a:rPr>
              <a:t>https://www.geeksforgeeks.org/hierarchical-model-in-dbms/ </a:t>
            </a:r>
            <a:endParaRPr b="1" sz="12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rPr lang="en" sz="1200">
                <a:solidFill>
                  <a:schemeClr val="dk1"/>
                </a:solidFill>
              </a:rPr>
              <a:t>GeeksforGeeks. (2022, February 23). Object-based databases. GeeksforGeeks. Retrieved March 15, 2023, from </a:t>
            </a:r>
            <a:r>
              <a:rPr b="1" lang="en" sz="1200" u="sng">
                <a:solidFill>
                  <a:schemeClr val="dk1"/>
                </a:solidFill>
                <a:latin typeface="Montserrat"/>
                <a:ea typeface="Montserrat"/>
                <a:cs typeface="Montserrat"/>
                <a:sym typeface="Montserrat"/>
                <a:hlinkClick r:id="rId6">
                  <a:extLst>
                    <a:ext uri="{A12FA001-AC4F-418D-AE19-62706E023703}">
                      <ahyp:hlinkClr val="tx"/>
                    </a:ext>
                  </a:extLst>
                </a:hlinkClick>
              </a:rPr>
              <a:t>https://www.geeksforgeeks.org/object-based-databases/ </a:t>
            </a:r>
            <a:endParaRPr b="1" sz="12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rPr lang="en" sz="1200">
                <a:solidFill>
                  <a:schemeClr val="dk1"/>
                </a:solidFill>
              </a:rPr>
              <a:t>How to Protect Your Data from Unauthorized Access. Cypress Data Defense RSS. (2020, June 15). Retrieved March 17, 2023, from </a:t>
            </a:r>
            <a:r>
              <a:rPr b="1" lang="en" sz="1200" u="sng">
                <a:solidFill>
                  <a:schemeClr val="dk1"/>
                </a:solidFill>
                <a:latin typeface="Montserrat"/>
                <a:ea typeface="Montserrat"/>
                <a:cs typeface="Montserrat"/>
                <a:sym typeface="Montserrat"/>
                <a:hlinkClick r:id="rId7">
                  <a:extLst>
                    <a:ext uri="{A12FA001-AC4F-418D-AE19-62706E023703}">
                      <ahyp:hlinkClr val="tx"/>
                    </a:ext>
                  </a:extLst>
                </a:hlinkClick>
              </a:rPr>
              <a:t>https://www.cypressdatadefense.com/blog/unauthorized-data-access/ </a:t>
            </a:r>
            <a:endParaRPr b="1" sz="12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t/>
            </a:r>
            <a:endParaRPr b="1" sz="1200">
              <a:solidFill>
                <a:schemeClr val="dk1"/>
              </a:solidFill>
              <a:latin typeface="Montserrat"/>
              <a:ea typeface="Montserrat"/>
              <a:cs typeface="Montserrat"/>
              <a:sym typeface="Montserrat"/>
            </a:endParaRPr>
          </a:p>
        </p:txBody>
      </p:sp>
      <p:sp>
        <p:nvSpPr>
          <p:cNvPr id="276" name="Google Shape;276;p3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0"/>
          <p:cNvSpPr txBox="1"/>
          <p:nvPr>
            <p:ph idx="4294967295" type="title"/>
          </p:nvPr>
        </p:nvSpPr>
        <p:spPr>
          <a:xfrm>
            <a:off x="2210375" y="-120950"/>
            <a:ext cx="5109600" cy="1132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dk1"/>
                </a:solidFill>
              </a:rPr>
              <a:t>References</a:t>
            </a:r>
            <a:endParaRPr>
              <a:solidFill>
                <a:schemeClr val="dk1"/>
              </a:solidFill>
            </a:endParaRPr>
          </a:p>
        </p:txBody>
      </p:sp>
      <p:sp>
        <p:nvSpPr>
          <p:cNvPr id="282" name="Google Shape;282;p40"/>
          <p:cNvSpPr txBox="1"/>
          <p:nvPr>
            <p:ph idx="4294967295" type="body"/>
          </p:nvPr>
        </p:nvSpPr>
        <p:spPr>
          <a:xfrm>
            <a:off x="1188750" y="1011850"/>
            <a:ext cx="6766500" cy="3747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 sz="1200">
                <a:solidFill>
                  <a:schemeClr val="dk1"/>
                </a:solidFill>
              </a:rPr>
              <a:t>Lakhani, A. (2018, November 7). Clark-Wilson Security Model. Dr. Chaos - Dark Security and Total Chaos Blog . Retrieved March 17, 2023, from </a:t>
            </a:r>
            <a:r>
              <a:rPr b="1" lang="en" sz="1200" u="sng">
                <a:solidFill>
                  <a:schemeClr val="dk1"/>
                </a:solidFill>
                <a:latin typeface="Montserrat"/>
                <a:ea typeface="Montserrat"/>
                <a:cs typeface="Montserrat"/>
                <a:sym typeface="Montserrat"/>
                <a:hlinkClick r:id="rId3">
                  <a:extLst>
                    <a:ext uri="{A12FA001-AC4F-418D-AE19-62706E023703}">
                      <ahyp:hlinkClr val="tx"/>
                    </a:ext>
                  </a:extLst>
                </a:hlinkClick>
              </a:rPr>
              <a:t>https://www.drchaos.com/post/clark-wilson-security-model </a:t>
            </a:r>
            <a:endParaRPr b="1" sz="12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rPr lang="en" sz="1200">
                <a:solidFill>
                  <a:schemeClr val="dk1"/>
                </a:solidFill>
              </a:rPr>
              <a:t>Mandatory Access Control (MAC). Mandatory access control (MAC). (n.d.). Retrieved March 17, 2023, from </a:t>
            </a:r>
            <a:r>
              <a:rPr b="1" lang="en" sz="1200" u="sng">
                <a:solidFill>
                  <a:schemeClr val="dk1"/>
                </a:solidFill>
                <a:latin typeface="Montserrat"/>
                <a:ea typeface="Montserrat"/>
                <a:cs typeface="Montserrat"/>
                <a:sym typeface="Montserrat"/>
                <a:hlinkClick r:id="rId4">
                  <a:extLst>
                    <a:ext uri="{A12FA001-AC4F-418D-AE19-62706E023703}">
                      <ahyp:hlinkClr val="tx"/>
                    </a:ext>
                  </a:extLst>
                </a:hlinkClick>
              </a:rPr>
              <a:t>https://www.ibm.com/docs/en/zos/2.4.0?topic=environment-mandatory-access-control-mac </a:t>
            </a:r>
            <a:endParaRPr b="1" sz="12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rPr lang="en" sz="1200">
                <a:solidFill>
                  <a:schemeClr val="dk1"/>
                </a:solidFill>
              </a:rPr>
              <a:t>Mbaabu, O. (2021, January 8). Aggregation in Database Management Systems (DBMS). Section. Retrieved March 16, 2023, from </a:t>
            </a:r>
            <a:r>
              <a:rPr b="1" lang="en" sz="1200" u="sng">
                <a:solidFill>
                  <a:schemeClr val="dk1"/>
                </a:solidFill>
                <a:latin typeface="Montserrat"/>
                <a:ea typeface="Montserrat"/>
                <a:cs typeface="Montserrat"/>
                <a:sym typeface="Montserrat"/>
                <a:hlinkClick r:id="rId5">
                  <a:extLst>
                    <a:ext uri="{A12FA001-AC4F-418D-AE19-62706E023703}">
                      <ahyp:hlinkClr val="tx"/>
                    </a:ext>
                  </a:extLst>
                </a:hlinkClick>
              </a:rPr>
              <a:t>https://www.section.io/engineering-education/aggregation-in-dbms/#aggregation-in-dbms </a:t>
            </a:r>
            <a:endParaRPr b="1" sz="12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rPr lang="en" sz="1200">
                <a:solidFill>
                  <a:schemeClr val="dk1"/>
                </a:solidFill>
              </a:rPr>
              <a:t>Pedamkar, P. (2022, September 27). Aggregation in DBMS: Comprehensive Guide to Aggregation in DBMS. EDUCBA. Retrieved March 17, 2023, from </a:t>
            </a:r>
            <a:r>
              <a:rPr b="1" lang="en" sz="1200" u="sng">
                <a:solidFill>
                  <a:schemeClr val="dk1"/>
                </a:solidFill>
                <a:latin typeface="Montserrat"/>
                <a:ea typeface="Montserrat"/>
                <a:cs typeface="Montserrat"/>
                <a:sym typeface="Montserrat"/>
                <a:hlinkClick r:id="rId6">
                  <a:extLst>
                    <a:ext uri="{A12FA001-AC4F-418D-AE19-62706E023703}">
                      <ahyp:hlinkClr val="tx"/>
                    </a:ext>
                  </a:extLst>
                </a:hlinkClick>
              </a:rPr>
              <a:t>https://www.educba.com/aggregation-in-dbms/ </a:t>
            </a:r>
            <a:endParaRPr b="1" sz="12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b="1" sz="12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b="1">
              <a:solidFill>
                <a:schemeClr val="dk1"/>
              </a:solidFill>
              <a:latin typeface="Montserrat"/>
              <a:ea typeface="Montserrat"/>
              <a:cs typeface="Montserrat"/>
              <a:sym typeface="Montserrat"/>
            </a:endParaRPr>
          </a:p>
        </p:txBody>
      </p:sp>
      <p:sp>
        <p:nvSpPr>
          <p:cNvPr id="283" name="Google Shape;283;p4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txBox="1"/>
          <p:nvPr>
            <p:ph idx="4294967295" type="title"/>
          </p:nvPr>
        </p:nvSpPr>
        <p:spPr>
          <a:xfrm>
            <a:off x="2220075" y="179000"/>
            <a:ext cx="5109600" cy="1132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dk1"/>
                </a:solidFill>
              </a:rPr>
              <a:t>References</a:t>
            </a:r>
            <a:endParaRPr>
              <a:solidFill>
                <a:schemeClr val="dk1"/>
              </a:solidFill>
            </a:endParaRPr>
          </a:p>
        </p:txBody>
      </p:sp>
      <p:sp>
        <p:nvSpPr>
          <p:cNvPr id="289" name="Google Shape;289;p41"/>
          <p:cNvSpPr txBox="1"/>
          <p:nvPr>
            <p:ph idx="4294967295" type="body"/>
          </p:nvPr>
        </p:nvSpPr>
        <p:spPr>
          <a:xfrm>
            <a:off x="1188750" y="926050"/>
            <a:ext cx="6766500" cy="3747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rPr lang="en" sz="1200">
                <a:solidFill>
                  <a:schemeClr val="dk1"/>
                </a:solidFill>
              </a:rPr>
              <a:t>Role-Based Access Control. (n.d.). Retrieved March 17, 2023, from </a:t>
            </a:r>
            <a:r>
              <a:rPr b="1" lang="en" sz="1200" u="sng">
                <a:solidFill>
                  <a:schemeClr val="dk1"/>
                </a:solidFill>
                <a:latin typeface="Montserrat"/>
                <a:ea typeface="Montserrat"/>
                <a:cs typeface="Montserrat"/>
                <a:sym typeface="Montserrat"/>
                <a:hlinkClick r:id="rId3">
                  <a:extLst>
                    <a:ext uri="{A12FA001-AC4F-418D-AE19-62706E023703}">
                      <ahyp:hlinkClr val="tx"/>
                    </a:ext>
                  </a:extLst>
                </a:hlinkClick>
              </a:rPr>
              <a:t>https://www.ibm.com/docs/en/aix/7.2?topic=system-role-based-access-control </a:t>
            </a:r>
            <a:endParaRPr sz="1200">
              <a:solidFill>
                <a:schemeClr val="dk1"/>
              </a:solidFill>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rPr lang="en" sz="1200">
                <a:solidFill>
                  <a:schemeClr val="dk1"/>
                </a:solidFill>
              </a:rPr>
              <a:t>SQL Injection. OWASP Foundation. (n.d.). Retrieved March 17, 2023, from </a:t>
            </a:r>
            <a:r>
              <a:rPr b="1" lang="en" sz="1200" u="sng">
                <a:solidFill>
                  <a:schemeClr val="dk1"/>
                </a:solidFill>
                <a:latin typeface="Montserrat"/>
                <a:ea typeface="Montserrat"/>
                <a:cs typeface="Montserrat"/>
                <a:sym typeface="Montserrat"/>
                <a:hlinkClick r:id="rId4">
                  <a:extLst>
                    <a:ext uri="{A12FA001-AC4F-418D-AE19-62706E023703}">
                      <ahyp:hlinkClr val="tx"/>
                    </a:ext>
                  </a:extLst>
                </a:hlinkClick>
              </a:rPr>
              <a:t>https://owasp.org/www-community/attacks/SQL_Injection </a:t>
            </a:r>
            <a:endParaRPr b="1" sz="12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rPr lang="en" sz="1200" u="sng">
                <a:solidFill>
                  <a:schemeClr val="hlink"/>
                </a:solidFill>
                <a:hlinkClick r:id="rId5"/>
              </a:rPr>
              <a:t>SQL Injection Prevention Cheat Sheet. SQL Injection Prev</a:t>
            </a:r>
            <a:r>
              <a:rPr lang="en" sz="1200">
                <a:solidFill>
                  <a:schemeClr val="dk1"/>
                </a:solidFill>
              </a:rPr>
              <a:t>ention - OWASP Cheat Sheet Series. (n.d.). Retrieved March 17, 2023, from </a:t>
            </a:r>
            <a:r>
              <a:rPr b="1" lang="en" sz="1200" u="sng">
                <a:solidFill>
                  <a:schemeClr val="dk1"/>
                </a:solidFill>
                <a:latin typeface="Montserrat"/>
                <a:ea typeface="Montserrat"/>
                <a:cs typeface="Montserrat"/>
                <a:sym typeface="Montserrat"/>
                <a:hlinkClick r:id="rId6">
                  <a:extLst>
                    <a:ext uri="{A12FA001-AC4F-418D-AE19-62706E023703}">
                      <ahyp:hlinkClr val="tx"/>
                    </a:ext>
                  </a:extLst>
                </a:hlinkClick>
              </a:rPr>
              <a:t>https://cheatsheetseries.owasp.org/cheatsheets/SQL_Injection_Prevention_Cheat_Sheet.html </a:t>
            </a:r>
            <a:endParaRPr b="1" sz="12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rPr lang="en" sz="1200">
                <a:solidFill>
                  <a:schemeClr val="dk1"/>
                </a:solidFill>
              </a:rPr>
              <a:t>The Upwork Team. (2021, July 26). NoSQL vs. SQL: Important Differences &amp;amp; Which One Is Best for Your Project. upwork. Retrieved March 14, 2023, from </a:t>
            </a:r>
            <a:r>
              <a:rPr b="1" lang="en" sz="1200" u="sng">
                <a:solidFill>
                  <a:schemeClr val="dk1"/>
                </a:solidFill>
                <a:latin typeface="Montserrat"/>
                <a:ea typeface="Montserrat"/>
                <a:cs typeface="Montserrat"/>
                <a:sym typeface="Montserrat"/>
                <a:hlinkClick r:id="rId7">
                  <a:extLst>
                    <a:ext uri="{A12FA001-AC4F-418D-AE19-62706E023703}">
                      <ahyp:hlinkClr val="tx"/>
                    </a:ext>
                  </a:extLst>
                </a:hlinkClick>
              </a:rPr>
              <a:t>https://www.upwork.com/resources/nosql-vs-sql </a:t>
            </a:r>
            <a:endParaRPr b="1" sz="12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b="1" sz="1200">
              <a:solidFill>
                <a:schemeClr val="dk1"/>
              </a:solidFill>
              <a:latin typeface="Montserrat"/>
              <a:ea typeface="Montserrat"/>
              <a:cs typeface="Montserrat"/>
              <a:sym typeface="Montserrat"/>
            </a:endParaRPr>
          </a:p>
        </p:txBody>
      </p:sp>
      <p:sp>
        <p:nvSpPr>
          <p:cNvPr id="290" name="Google Shape;290;p4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2"/>
          <p:cNvSpPr txBox="1"/>
          <p:nvPr>
            <p:ph idx="4294967295" type="title"/>
          </p:nvPr>
        </p:nvSpPr>
        <p:spPr>
          <a:xfrm>
            <a:off x="2220075" y="179000"/>
            <a:ext cx="5109600" cy="1132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dk1"/>
                </a:solidFill>
              </a:rPr>
              <a:t>References</a:t>
            </a:r>
            <a:endParaRPr>
              <a:solidFill>
                <a:schemeClr val="dk1"/>
              </a:solidFill>
            </a:endParaRPr>
          </a:p>
        </p:txBody>
      </p:sp>
      <p:sp>
        <p:nvSpPr>
          <p:cNvPr id="296" name="Google Shape;296;p42"/>
          <p:cNvSpPr txBox="1"/>
          <p:nvPr>
            <p:ph idx="4294967295" type="body"/>
          </p:nvPr>
        </p:nvSpPr>
        <p:spPr>
          <a:xfrm>
            <a:off x="1188750" y="1396000"/>
            <a:ext cx="6766500" cy="3747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rPr lang="en" sz="1200">
                <a:solidFill>
                  <a:schemeClr val="dk1"/>
                </a:solidFill>
              </a:rPr>
              <a:t>Udacity. (2016, June 6). Discretionary Access Control. YouTube. Retrieved March 17, 2023, from </a:t>
            </a:r>
            <a:r>
              <a:rPr b="1" lang="en" sz="1200" u="sng">
                <a:solidFill>
                  <a:schemeClr val="dk1"/>
                </a:solidFill>
                <a:latin typeface="Montserrat"/>
                <a:ea typeface="Montserrat"/>
                <a:cs typeface="Montserrat"/>
                <a:sym typeface="Montserrat"/>
                <a:hlinkClick r:id="rId3">
                  <a:extLst>
                    <a:ext uri="{A12FA001-AC4F-418D-AE19-62706E023703}">
                      <ahyp:hlinkClr val="tx"/>
                    </a:ext>
                  </a:extLst>
                </a:hlinkClick>
              </a:rPr>
              <a:t>https://www.youtube.com/watch?v=UNRnSaXajC4 </a:t>
            </a:r>
            <a:endParaRPr b="1" sz="12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rPr lang="en" sz="1200">
                <a:solidFill>
                  <a:schemeClr val="dk1"/>
                </a:solidFill>
              </a:rPr>
              <a:t>Udacity. (2016, June 6). Mandatory Access Control Models. YouTube. Retrieved March 17, 2023, from </a:t>
            </a:r>
            <a:r>
              <a:rPr b="1" lang="en" sz="1200" u="sng">
                <a:solidFill>
                  <a:schemeClr val="dk1"/>
                </a:solidFill>
                <a:latin typeface="Montserrat"/>
                <a:ea typeface="Montserrat"/>
                <a:cs typeface="Montserrat"/>
                <a:sym typeface="Montserrat"/>
                <a:hlinkClick r:id="rId4">
                  <a:extLst>
                    <a:ext uri="{A12FA001-AC4F-418D-AE19-62706E023703}">
                      <ahyp:hlinkClr val="tx"/>
                    </a:ext>
                  </a:extLst>
                </a:hlinkClick>
              </a:rPr>
              <a:t>https://www.youtube.com/watch?v=mNN-fEboRAA </a:t>
            </a:r>
            <a:endParaRPr b="1" sz="12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rPr lang="en" sz="1200">
                <a:solidFill>
                  <a:schemeClr val="dk1"/>
                </a:solidFill>
              </a:rPr>
              <a:t>Udacity. (2016, June 6). Role-Based Access Control. YouTube. Retrieved March 17, 2023, from </a:t>
            </a:r>
            <a:r>
              <a:rPr b="1" lang="en" sz="1200" u="sng">
                <a:solidFill>
                  <a:schemeClr val="dk1"/>
                </a:solidFill>
                <a:latin typeface="Montserrat"/>
                <a:ea typeface="Montserrat"/>
                <a:cs typeface="Montserrat"/>
                <a:sym typeface="Montserrat"/>
                <a:hlinkClick r:id="rId5">
                  <a:extLst>
                    <a:ext uri="{A12FA001-AC4F-418D-AE19-62706E023703}">
                      <ahyp:hlinkClr val="tx"/>
                    </a:ext>
                  </a:extLst>
                </a:hlinkClick>
              </a:rPr>
              <a:t>https://www.youtube.com/watch?v=C4NP8Eon3cA </a:t>
            </a:r>
            <a:endParaRPr b="1" sz="12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rPr lang="en" sz="1200">
                <a:solidFill>
                  <a:schemeClr val="dk1"/>
                </a:solidFill>
              </a:rPr>
              <a:t>Velimirovic, A. (2022, July 14). What is Data Corruption and Can You Prevent It? phoenixNAP Blog. Retrieved March 17, 2023, from </a:t>
            </a:r>
            <a:r>
              <a:rPr b="1" lang="en" sz="1200" u="sng">
                <a:solidFill>
                  <a:schemeClr val="dk1"/>
                </a:solidFill>
                <a:latin typeface="Montserrat"/>
                <a:ea typeface="Montserrat"/>
                <a:cs typeface="Montserrat"/>
                <a:sym typeface="Montserrat"/>
                <a:hlinkClick r:id="rId6">
                  <a:extLst>
                    <a:ext uri="{A12FA001-AC4F-418D-AE19-62706E023703}">
                      <ahyp:hlinkClr val="tx"/>
                    </a:ext>
                  </a:extLst>
                </a:hlinkClick>
              </a:rPr>
              <a:t>https://phoenixnap.com/blog/data-corruption </a:t>
            </a:r>
            <a:endParaRPr b="1" sz="12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b="1" sz="1200">
              <a:solidFill>
                <a:schemeClr val="dk1"/>
              </a:solidFill>
              <a:latin typeface="Montserrat"/>
              <a:ea typeface="Montserrat"/>
              <a:cs typeface="Montserrat"/>
              <a:sym typeface="Montserrat"/>
            </a:endParaRPr>
          </a:p>
        </p:txBody>
      </p:sp>
      <p:sp>
        <p:nvSpPr>
          <p:cNvPr id="297" name="Google Shape;297;p4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3"/>
          <p:cNvSpPr txBox="1"/>
          <p:nvPr>
            <p:ph idx="4294967295" type="title"/>
          </p:nvPr>
        </p:nvSpPr>
        <p:spPr>
          <a:xfrm>
            <a:off x="2220075" y="179000"/>
            <a:ext cx="5109600" cy="1132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dk1"/>
                </a:solidFill>
              </a:rPr>
              <a:t>References</a:t>
            </a:r>
            <a:endParaRPr>
              <a:solidFill>
                <a:schemeClr val="dk1"/>
              </a:solidFill>
            </a:endParaRPr>
          </a:p>
        </p:txBody>
      </p:sp>
      <p:sp>
        <p:nvSpPr>
          <p:cNvPr id="303" name="Google Shape;303;p43"/>
          <p:cNvSpPr txBox="1"/>
          <p:nvPr>
            <p:ph idx="4294967295" type="body"/>
          </p:nvPr>
        </p:nvSpPr>
        <p:spPr>
          <a:xfrm>
            <a:off x="1188750" y="1396000"/>
            <a:ext cx="6766500" cy="3747600"/>
          </a:xfrm>
          <a:prstGeom prst="rect">
            <a:avLst/>
          </a:prstGeom>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 sz="1200">
                <a:solidFill>
                  <a:schemeClr val="dk1"/>
                </a:solidFill>
              </a:rPr>
              <a:t>What is Access Control in Database Security? DataSunrise Data &amp;amp; Database Security. (n.d.). Retrieved March 17, 2023, from </a:t>
            </a:r>
            <a:r>
              <a:rPr b="1" lang="en" sz="1200" u="sng">
                <a:solidFill>
                  <a:schemeClr val="dk1"/>
                </a:solidFill>
                <a:latin typeface="Montserrat"/>
                <a:ea typeface="Montserrat"/>
                <a:cs typeface="Montserrat"/>
                <a:sym typeface="Montserrat"/>
                <a:hlinkClick r:id="rId3">
                  <a:extLst>
                    <a:ext uri="{A12FA001-AC4F-418D-AE19-62706E023703}">
                      <ahyp:hlinkClr val="tx"/>
                    </a:ext>
                  </a:extLst>
                </a:hlinkClick>
              </a:rPr>
              <a:t>https://www.datasunrise.com/professional-info/what-is-access-control/ </a:t>
            </a:r>
            <a:endParaRPr b="1" sz="12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rPr lang="en" sz="1200">
                <a:solidFill>
                  <a:schemeClr val="dk1"/>
                </a:solidFill>
              </a:rPr>
              <a:t>Williams, A. (2021, May 13). The NoSQL know-it-all compendium. KDnuggets. Retrieved March 15, 2023, from </a:t>
            </a:r>
            <a:r>
              <a:rPr b="1" lang="en" sz="1200" u="sng">
                <a:solidFill>
                  <a:schemeClr val="dk1"/>
                </a:solidFill>
                <a:latin typeface="Montserrat"/>
                <a:ea typeface="Montserrat"/>
                <a:cs typeface="Montserrat"/>
                <a:sym typeface="Montserrat"/>
                <a:hlinkClick r:id="rId4">
                  <a:extLst>
                    <a:ext uri="{A12FA001-AC4F-418D-AE19-62706E023703}">
                      <ahyp:hlinkClr val="tx"/>
                    </a:ext>
                  </a:extLst>
                </a:hlinkClick>
              </a:rPr>
              <a:t>https://www.kdnuggets.com/2021/05/nosql-know-it-all-compendium.html </a:t>
            </a:r>
            <a:endParaRPr b="1" sz="12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rPr lang="en" sz="1200">
                <a:solidFill>
                  <a:schemeClr val="dk1"/>
                </a:solidFill>
              </a:rPr>
              <a:t>28 Distributed Database Concepts. Distributed Database Concepts. (n.d.). Retrieved March 15, 2023, from</a:t>
            </a:r>
            <a:r>
              <a:rPr b="1" lang="en" sz="1200">
                <a:solidFill>
                  <a:schemeClr val="dk1"/>
                </a:solidFill>
                <a:latin typeface="Montserrat"/>
                <a:ea typeface="Montserrat"/>
                <a:cs typeface="Montserrat"/>
                <a:sym typeface="Montserrat"/>
              </a:rPr>
              <a:t> </a:t>
            </a:r>
            <a:r>
              <a:rPr b="1" lang="en" sz="1200" u="sng">
                <a:solidFill>
                  <a:schemeClr val="dk1"/>
                </a:solidFill>
                <a:latin typeface="Montserrat"/>
                <a:ea typeface="Montserrat"/>
                <a:cs typeface="Montserrat"/>
                <a:sym typeface="Montserrat"/>
                <a:hlinkClick r:id="rId5">
                  <a:extLst>
                    <a:ext uri="{A12FA001-AC4F-418D-AE19-62706E023703}">
                      <ahyp:hlinkClr val="tx"/>
                    </a:ext>
                  </a:extLst>
                </a:hlinkClick>
              </a:rPr>
              <a:t>https://docs.oracle.com/cd/B10501_01/server.920/a96521/ds_concepts.htm</a:t>
            </a:r>
            <a:endParaRPr b="1" sz="12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b="1" sz="1200">
              <a:solidFill>
                <a:schemeClr val="dk1"/>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b="1" sz="1200">
              <a:solidFill>
                <a:schemeClr val="dk1"/>
              </a:solidFill>
              <a:latin typeface="Montserrat"/>
              <a:ea typeface="Montserrat"/>
              <a:cs typeface="Montserrat"/>
              <a:sym typeface="Montserrat"/>
            </a:endParaRPr>
          </a:p>
        </p:txBody>
      </p:sp>
      <p:sp>
        <p:nvSpPr>
          <p:cNvPr id="304" name="Google Shape;304;p43"/>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1393025" y="324800"/>
            <a:ext cx="6477300" cy="1567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6"/>
                </a:solidFill>
              </a:rPr>
              <a:t>D</a:t>
            </a:r>
            <a:r>
              <a:rPr lang="en">
                <a:solidFill>
                  <a:schemeClr val="accent6"/>
                </a:solidFill>
              </a:rPr>
              <a:t>BMS Description</a:t>
            </a:r>
            <a:endParaRPr>
              <a:solidFill>
                <a:schemeClr val="accent6"/>
              </a:solidFill>
            </a:endParaRPr>
          </a:p>
        </p:txBody>
      </p:sp>
      <p:sp>
        <p:nvSpPr>
          <p:cNvPr id="85" name="Google Shape;85;p18"/>
          <p:cNvSpPr txBox="1"/>
          <p:nvPr>
            <p:ph idx="1" type="body"/>
          </p:nvPr>
        </p:nvSpPr>
        <p:spPr>
          <a:xfrm>
            <a:off x="1188750" y="2183625"/>
            <a:ext cx="6766500" cy="2215200"/>
          </a:xfrm>
          <a:prstGeom prst="rect">
            <a:avLst/>
          </a:prstGeom>
        </p:spPr>
        <p:txBody>
          <a:bodyPr anchorCtr="0" anchor="t" bIns="0" lIns="0" spcFirstLastPara="1" rIns="0" wrap="square" tIns="0">
            <a:noAutofit/>
          </a:bodyPr>
          <a:lstStyle/>
          <a:p>
            <a:pPr indent="-330200" lvl="0" marL="457200" rtl="0" algn="l">
              <a:spcBef>
                <a:spcPts val="600"/>
              </a:spcBef>
              <a:spcAft>
                <a:spcPts val="0"/>
              </a:spcAft>
              <a:buSzPts val="1600"/>
              <a:buChar char="●"/>
            </a:pPr>
            <a:r>
              <a:rPr lang="en"/>
              <a:t>A </a:t>
            </a:r>
            <a:r>
              <a:rPr lang="en"/>
              <a:t>database</a:t>
            </a:r>
            <a:r>
              <a:rPr lang="en"/>
              <a:t> management system is a a collection of programs that manages the database structure and controls access to the data stored in the database </a:t>
            </a:r>
            <a:r>
              <a:rPr lang="en"/>
              <a:t>(Coronel and Morris, 2019, pg. 6)</a:t>
            </a:r>
            <a:endParaRPr/>
          </a:p>
          <a:p>
            <a:pPr indent="0" lvl="0" marL="457200" rtl="0" algn="l">
              <a:spcBef>
                <a:spcPts val="600"/>
              </a:spcBef>
              <a:spcAft>
                <a:spcPts val="0"/>
              </a:spcAft>
              <a:buNone/>
            </a:pPr>
            <a:r>
              <a:t/>
            </a:r>
            <a:endParaRPr/>
          </a:p>
          <a:p>
            <a:pPr indent="-330200" lvl="0" marL="457200" rtl="0" algn="l">
              <a:spcBef>
                <a:spcPts val="600"/>
              </a:spcBef>
              <a:spcAft>
                <a:spcPts val="0"/>
              </a:spcAft>
              <a:buSzPts val="1600"/>
              <a:buChar char="●"/>
            </a:pPr>
            <a:r>
              <a:rPr lang="en"/>
              <a:t>A </a:t>
            </a:r>
            <a:r>
              <a:rPr lang="en"/>
              <a:t>database</a:t>
            </a:r>
            <a:r>
              <a:rPr lang="en"/>
              <a:t> is a shared, integrated computer structure that stores a collection of end-user data and metadata </a:t>
            </a:r>
            <a:r>
              <a:rPr lang="en"/>
              <a:t>(Coronel and Morris, 2019, pg. 5)</a:t>
            </a:r>
            <a:endParaRPr/>
          </a:p>
          <a:p>
            <a:pPr indent="0" lvl="0" marL="0" rtl="0" algn="l">
              <a:spcBef>
                <a:spcPts val="600"/>
              </a:spcBef>
              <a:spcAft>
                <a:spcPts val="0"/>
              </a:spcAft>
              <a:buNone/>
            </a:pPr>
            <a:r>
              <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p:txBody>
      </p:sp>
      <p:sp>
        <p:nvSpPr>
          <p:cNvPr id="86" name="Google Shape;86;p1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idx="1" type="body"/>
          </p:nvPr>
        </p:nvSpPr>
        <p:spPr>
          <a:xfrm>
            <a:off x="1188725" y="2489175"/>
            <a:ext cx="3183600" cy="1930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Relational Database</a:t>
            </a:r>
            <a:endParaRPr b="1"/>
          </a:p>
          <a:p>
            <a:pPr indent="-317500" lvl="0" marL="457200" rtl="0" algn="l">
              <a:spcBef>
                <a:spcPts val="600"/>
              </a:spcBef>
              <a:spcAft>
                <a:spcPts val="0"/>
              </a:spcAft>
              <a:buSzPts val="1400"/>
              <a:buChar char="●"/>
            </a:pPr>
            <a:r>
              <a:rPr lang="en"/>
              <a:t>Database that consists of a collection of tables that can be joined through a common field; each table contains information on a specific subject, stored in the same file (Access Module 1: Databases and Database Objects: An Intro)</a:t>
            </a:r>
            <a:endParaRPr/>
          </a:p>
        </p:txBody>
      </p:sp>
      <p:sp>
        <p:nvSpPr>
          <p:cNvPr id="92" name="Google Shape;92;p19"/>
          <p:cNvSpPr txBox="1"/>
          <p:nvPr>
            <p:ph type="title"/>
          </p:nvPr>
        </p:nvSpPr>
        <p:spPr>
          <a:xfrm>
            <a:off x="730200" y="1005000"/>
            <a:ext cx="7683600" cy="156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chemeClr val="accent6"/>
                </a:solidFill>
              </a:rPr>
              <a:t>Types and Structures of DBMS</a:t>
            </a:r>
            <a:endParaRPr>
              <a:solidFill>
                <a:schemeClr val="accent6"/>
              </a:solidFill>
            </a:endParaRPr>
          </a:p>
        </p:txBody>
      </p:sp>
      <p:sp>
        <p:nvSpPr>
          <p:cNvPr id="93" name="Google Shape;93;p1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94" name="Google Shape;94;p19"/>
          <p:cNvPicPr preferRelativeResize="0"/>
          <p:nvPr/>
        </p:nvPicPr>
        <p:blipFill>
          <a:blip r:embed="rId3">
            <a:alphaModFix/>
          </a:blip>
          <a:stretch>
            <a:fillRect/>
          </a:stretch>
        </p:blipFill>
        <p:spPr>
          <a:xfrm>
            <a:off x="6246750" y="2572500"/>
            <a:ext cx="1677828" cy="1930200"/>
          </a:xfrm>
          <a:prstGeom prst="rect">
            <a:avLst/>
          </a:prstGeom>
          <a:noFill/>
          <a:ln>
            <a:noFill/>
          </a:ln>
        </p:spPr>
      </p:pic>
      <p:sp>
        <p:nvSpPr>
          <p:cNvPr id="95" name="Google Shape;95;p19"/>
          <p:cNvSpPr txBox="1"/>
          <p:nvPr/>
        </p:nvSpPr>
        <p:spPr>
          <a:xfrm>
            <a:off x="5835263" y="4502700"/>
            <a:ext cx="250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(The Upwork Team, 2021)</a:t>
            </a:r>
            <a:endParaRPr b="1">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idx="1" type="body"/>
          </p:nvPr>
        </p:nvSpPr>
        <p:spPr>
          <a:xfrm>
            <a:off x="1147075" y="1885325"/>
            <a:ext cx="3183600" cy="1930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100"/>
              <a:t>Hierarchical</a:t>
            </a:r>
            <a:endParaRPr b="1" sz="1100"/>
          </a:p>
          <a:p>
            <a:pPr indent="-292100" lvl="0" marL="457200" rtl="0" algn="l">
              <a:spcBef>
                <a:spcPts val="600"/>
              </a:spcBef>
              <a:spcAft>
                <a:spcPts val="0"/>
              </a:spcAft>
              <a:buSzPts val="1000"/>
              <a:buChar char="●"/>
            </a:pPr>
            <a:r>
              <a:rPr lang="en" sz="1000"/>
              <a:t>In this, the data is organized into a tree-like structure where each record consists of one parent record and many children (Hierarchical Model in DBMS, 2021)</a:t>
            </a:r>
            <a:endParaRPr sz="1000"/>
          </a:p>
          <a:p>
            <a:pPr indent="0" lvl="0" marL="457200" rtl="0" algn="l">
              <a:spcBef>
                <a:spcPts val="600"/>
              </a:spcBef>
              <a:spcAft>
                <a:spcPts val="0"/>
              </a:spcAft>
              <a:buNone/>
            </a:pPr>
            <a:r>
              <a:t/>
            </a:r>
            <a:endParaRPr sz="1000"/>
          </a:p>
          <a:p>
            <a:pPr indent="-292100" lvl="0" marL="457200" rtl="0" algn="l">
              <a:spcBef>
                <a:spcPts val="600"/>
              </a:spcBef>
              <a:spcAft>
                <a:spcPts val="0"/>
              </a:spcAft>
              <a:buSzPts val="1000"/>
              <a:buChar char="●"/>
            </a:pPr>
            <a:r>
              <a:rPr lang="en" sz="1000"/>
              <a:t>Hierarchical models are also commonly used as physical models because of the inherent hierarchical structure of the disk storage system like tracks, cylinders, etc. There are various examples such as Information Management System (IMS) by IBM, NOMAD by NCSS, etc (Hierarchical Model in DBMS, 2021)</a:t>
            </a:r>
            <a:endParaRPr sz="1000"/>
          </a:p>
          <a:p>
            <a:pPr indent="0" lvl="0" marL="914400" rtl="0" algn="l">
              <a:spcBef>
                <a:spcPts val="600"/>
              </a:spcBef>
              <a:spcAft>
                <a:spcPts val="0"/>
              </a:spcAft>
              <a:buNone/>
            </a:pPr>
            <a:r>
              <a:t/>
            </a:r>
            <a:endParaRPr sz="1000"/>
          </a:p>
          <a:p>
            <a:pPr indent="0" lvl="0" marL="0" rtl="0" algn="l">
              <a:spcBef>
                <a:spcPts val="600"/>
              </a:spcBef>
              <a:spcAft>
                <a:spcPts val="0"/>
              </a:spcAft>
              <a:buNone/>
            </a:pPr>
            <a:r>
              <a:t/>
            </a:r>
            <a:endParaRPr sz="1000"/>
          </a:p>
        </p:txBody>
      </p:sp>
      <p:sp>
        <p:nvSpPr>
          <p:cNvPr id="101" name="Google Shape;101;p20"/>
          <p:cNvSpPr txBox="1"/>
          <p:nvPr>
            <p:ph type="title"/>
          </p:nvPr>
        </p:nvSpPr>
        <p:spPr>
          <a:xfrm>
            <a:off x="730200" y="317825"/>
            <a:ext cx="7683600" cy="156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chemeClr val="accent6"/>
                </a:solidFill>
              </a:rPr>
              <a:t>Types and Structures of DBMS</a:t>
            </a:r>
            <a:endParaRPr>
              <a:solidFill>
                <a:schemeClr val="accent6"/>
              </a:solidFill>
            </a:endParaRPr>
          </a:p>
        </p:txBody>
      </p:sp>
      <p:sp>
        <p:nvSpPr>
          <p:cNvPr id="102" name="Google Shape;102;p2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3" name="Google Shape;103;p20"/>
          <p:cNvSpPr txBox="1"/>
          <p:nvPr/>
        </p:nvSpPr>
        <p:spPr>
          <a:xfrm>
            <a:off x="5580127" y="4502725"/>
            <a:ext cx="301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(Hierarchical Model in DBMS, 2021)</a:t>
            </a:r>
            <a:endParaRPr b="1">
              <a:solidFill>
                <a:schemeClr val="lt1"/>
              </a:solidFill>
              <a:latin typeface="Montserrat"/>
              <a:ea typeface="Montserrat"/>
              <a:cs typeface="Montserrat"/>
              <a:sym typeface="Montserrat"/>
            </a:endParaRPr>
          </a:p>
        </p:txBody>
      </p:sp>
      <p:pic>
        <p:nvPicPr>
          <p:cNvPr id="104" name="Google Shape;104;p20"/>
          <p:cNvPicPr preferRelativeResize="0"/>
          <p:nvPr/>
        </p:nvPicPr>
        <p:blipFill>
          <a:blip r:embed="rId3">
            <a:alphaModFix/>
          </a:blip>
          <a:stretch>
            <a:fillRect/>
          </a:stretch>
        </p:blipFill>
        <p:spPr>
          <a:xfrm>
            <a:off x="5324863" y="2623123"/>
            <a:ext cx="3521624" cy="18289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idx="1" type="body"/>
          </p:nvPr>
        </p:nvSpPr>
        <p:spPr>
          <a:xfrm>
            <a:off x="1188725" y="2000525"/>
            <a:ext cx="3183600" cy="2418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000"/>
              <a:t>No SQL Databases</a:t>
            </a:r>
            <a:endParaRPr b="1" sz="1000"/>
          </a:p>
          <a:p>
            <a:pPr indent="-292100" lvl="0" marL="457200" rtl="0" algn="l">
              <a:spcBef>
                <a:spcPts val="600"/>
              </a:spcBef>
              <a:spcAft>
                <a:spcPts val="0"/>
              </a:spcAft>
              <a:buSzPts val="1000"/>
              <a:buChar char="●"/>
            </a:pPr>
            <a:r>
              <a:rPr lang="en" sz="1000"/>
              <a:t>NoSQL is a non-relational database, meaning it allows different structures than a SQL database (not rows and columns) and more flexibility to use a format that best fits the data (Anderson &amp; Nicholson, 2022).</a:t>
            </a:r>
            <a:endParaRPr sz="1000"/>
          </a:p>
          <a:p>
            <a:pPr indent="0" lvl="0" marL="457200" rtl="0" algn="l">
              <a:spcBef>
                <a:spcPts val="600"/>
              </a:spcBef>
              <a:spcAft>
                <a:spcPts val="0"/>
              </a:spcAft>
              <a:buNone/>
            </a:pPr>
            <a:r>
              <a:t/>
            </a:r>
            <a:endParaRPr sz="1000"/>
          </a:p>
          <a:p>
            <a:pPr indent="-292100" lvl="0" marL="457200" rtl="0" algn="l">
              <a:spcBef>
                <a:spcPts val="600"/>
              </a:spcBef>
              <a:spcAft>
                <a:spcPts val="0"/>
              </a:spcAft>
              <a:buSzPts val="1000"/>
              <a:buChar char="●"/>
            </a:pPr>
            <a:r>
              <a:rPr lang="en" sz="1000"/>
              <a:t>NoSQL is  a good choice when there are large amounts of (or ever-changing) data sets or when working with flexible data models or needs that don't fit into a relational model ((Anderson &amp; Nicholson, 2022).</a:t>
            </a:r>
            <a:endParaRPr sz="1000"/>
          </a:p>
          <a:p>
            <a:pPr indent="0" lvl="0" marL="914400" rtl="0" algn="l">
              <a:spcBef>
                <a:spcPts val="600"/>
              </a:spcBef>
              <a:spcAft>
                <a:spcPts val="0"/>
              </a:spcAft>
              <a:buNone/>
            </a:pPr>
            <a:r>
              <a:t/>
            </a:r>
            <a:endParaRPr sz="1000"/>
          </a:p>
        </p:txBody>
      </p:sp>
      <p:sp>
        <p:nvSpPr>
          <p:cNvPr id="110" name="Google Shape;110;p21"/>
          <p:cNvSpPr txBox="1"/>
          <p:nvPr>
            <p:ph type="title"/>
          </p:nvPr>
        </p:nvSpPr>
        <p:spPr>
          <a:xfrm>
            <a:off x="730200" y="307400"/>
            <a:ext cx="7683600" cy="156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chemeClr val="accent6"/>
                </a:solidFill>
              </a:rPr>
              <a:t>Types and Structures of DBMS</a:t>
            </a:r>
            <a:endParaRPr>
              <a:solidFill>
                <a:schemeClr val="accent6"/>
              </a:solidFill>
            </a:endParaRPr>
          </a:p>
        </p:txBody>
      </p:sp>
      <p:sp>
        <p:nvSpPr>
          <p:cNvPr id="111" name="Google Shape;111;p2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2" name="Google Shape;112;p21"/>
          <p:cNvSpPr txBox="1"/>
          <p:nvPr/>
        </p:nvSpPr>
        <p:spPr>
          <a:xfrm>
            <a:off x="6600900" y="4419413"/>
            <a:ext cx="21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(Williams, 2021)</a:t>
            </a:r>
            <a:endParaRPr b="1">
              <a:solidFill>
                <a:schemeClr val="lt1"/>
              </a:solidFill>
              <a:latin typeface="Montserrat"/>
              <a:ea typeface="Montserrat"/>
              <a:cs typeface="Montserrat"/>
              <a:sym typeface="Montserrat"/>
            </a:endParaRPr>
          </a:p>
        </p:txBody>
      </p:sp>
      <p:pic>
        <p:nvPicPr>
          <p:cNvPr id="113" name="Google Shape;113;p21"/>
          <p:cNvPicPr preferRelativeResize="0"/>
          <p:nvPr/>
        </p:nvPicPr>
        <p:blipFill>
          <a:blip r:embed="rId3">
            <a:alphaModFix/>
          </a:blip>
          <a:stretch>
            <a:fillRect/>
          </a:stretch>
        </p:blipFill>
        <p:spPr>
          <a:xfrm>
            <a:off x="6083725" y="2048463"/>
            <a:ext cx="2869340" cy="2323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idx="1" type="body"/>
          </p:nvPr>
        </p:nvSpPr>
        <p:spPr>
          <a:xfrm>
            <a:off x="1188725" y="2000525"/>
            <a:ext cx="3183600" cy="2418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000"/>
              <a:t>Object-Based</a:t>
            </a:r>
            <a:endParaRPr b="1" sz="1000"/>
          </a:p>
          <a:p>
            <a:pPr indent="-292100" lvl="0" marL="457200" rtl="0" algn="l">
              <a:spcBef>
                <a:spcPts val="600"/>
              </a:spcBef>
              <a:spcAft>
                <a:spcPts val="0"/>
              </a:spcAft>
              <a:buSzPts val="1000"/>
              <a:buChar char="●"/>
            </a:pPr>
            <a:r>
              <a:rPr lang="en" sz="1000"/>
              <a:t>In Object-Based Databases, each entity is treated as an object and represented in a table. Similar objects are classified into classes and subclasses and the relationship between two objects is maintained using the concept of inverse reference (Object-Based Databases, 2022)</a:t>
            </a:r>
            <a:endParaRPr sz="1000"/>
          </a:p>
          <a:p>
            <a:pPr indent="0" lvl="0" marL="0" rtl="0" algn="l">
              <a:spcBef>
                <a:spcPts val="600"/>
              </a:spcBef>
              <a:spcAft>
                <a:spcPts val="0"/>
              </a:spcAft>
              <a:buNone/>
            </a:pPr>
            <a:r>
              <a:t/>
            </a:r>
            <a:endParaRPr sz="1000"/>
          </a:p>
          <a:p>
            <a:pPr indent="0" lvl="0" marL="0" rtl="0" algn="l">
              <a:spcBef>
                <a:spcPts val="600"/>
              </a:spcBef>
              <a:spcAft>
                <a:spcPts val="0"/>
              </a:spcAft>
              <a:buNone/>
            </a:pPr>
            <a:r>
              <a:rPr lang="en" sz="1000"/>
              <a:t>Best Suited for:</a:t>
            </a:r>
            <a:endParaRPr sz="1000"/>
          </a:p>
          <a:p>
            <a:pPr indent="-292100" lvl="0" marL="457200" rtl="0" algn="l">
              <a:spcBef>
                <a:spcPts val="600"/>
              </a:spcBef>
              <a:spcAft>
                <a:spcPts val="0"/>
              </a:spcAft>
              <a:buSzPts val="1000"/>
              <a:buChar char="●"/>
            </a:pPr>
            <a:r>
              <a:rPr lang="en" sz="1000"/>
              <a:t> Complex data and a wider variety of data types than MySQL data types</a:t>
            </a:r>
            <a:endParaRPr sz="1000"/>
          </a:p>
          <a:p>
            <a:pPr indent="-292100" lvl="0" marL="457200" rtl="0" algn="l">
              <a:spcBef>
                <a:spcPts val="0"/>
              </a:spcBef>
              <a:spcAft>
                <a:spcPts val="0"/>
              </a:spcAft>
              <a:buSzPts val="1000"/>
              <a:buChar char="●"/>
            </a:pPr>
            <a:r>
              <a:rPr lang="en" sz="1000"/>
              <a:t>It’s easy to save and recover data quickly.</a:t>
            </a:r>
            <a:endParaRPr sz="1000"/>
          </a:p>
          <a:p>
            <a:pPr indent="-292100" lvl="0" marL="457200" rtl="0" algn="l">
              <a:spcBef>
                <a:spcPts val="0"/>
              </a:spcBef>
              <a:spcAft>
                <a:spcPts val="0"/>
              </a:spcAft>
              <a:buSzPts val="1000"/>
              <a:buChar char="●"/>
            </a:pPr>
            <a:r>
              <a:rPr lang="en" sz="1000"/>
              <a:t>Seamless integration with object-oriented programming languages (Object-Based Databases, 2022).</a:t>
            </a:r>
            <a:endParaRPr sz="1000"/>
          </a:p>
          <a:p>
            <a:pPr indent="0" lvl="0" marL="457200" rtl="0" algn="l">
              <a:spcBef>
                <a:spcPts val="600"/>
              </a:spcBef>
              <a:spcAft>
                <a:spcPts val="0"/>
              </a:spcAft>
              <a:buNone/>
            </a:pPr>
            <a:r>
              <a:t/>
            </a:r>
            <a:endParaRPr sz="1000"/>
          </a:p>
        </p:txBody>
      </p:sp>
      <p:sp>
        <p:nvSpPr>
          <p:cNvPr id="119" name="Google Shape;119;p22"/>
          <p:cNvSpPr txBox="1"/>
          <p:nvPr>
            <p:ph type="title"/>
          </p:nvPr>
        </p:nvSpPr>
        <p:spPr>
          <a:xfrm>
            <a:off x="730200" y="307400"/>
            <a:ext cx="7683600" cy="156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chemeClr val="accent6"/>
                </a:solidFill>
              </a:rPr>
              <a:t>Types and Structures of DBMS</a:t>
            </a:r>
            <a:endParaRPr>
              <a:solidFill>
                <a:schemeClr val="accent6"/>
              </a:solidFill>
            </a:endParaRPr>
          </a:p>
        </p:txBody>
      </p:sp>
      <p:sp>
        <p:nvSpPr>
          <p:cNvPr id="120" name="Google Shape;120;p2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1" name="Google Shape;121;p22"/>
          <p:cNvSpPr txBox="1"/>
          <p:nvPr/>
        </p:nvSpPr>
        <p:spPr>
          <a:xfrm>
            <a:off x="6600900" y="4419413"/>
            <a:ext cx="21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idx="1" type="body"/>
          </p:nvPr>
        </p:nvSpPr>
        <p:spPr>
          <a:xfrm>
            <a:off x="1188725" y="2000525"/>
            <a:ext cx="3183600" cy="2418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000"/>
              <a:t>Object-Oriented</a:t>
            </a:r>
            <a:endParaRPr b="1" sz="1000"/>
          </a:p>
          <a:p>
            <a:pPr indent="-292100" lvl="0" marL="457200" rtl="0" algn="l">
              <a:spcBef>
                <a:spcPts val="600"/>
              </a:spcBef>
              <a:spcAft>
                <a:spcPts val="0"/>
              </a:spcAft>
              <a:buSzPts val="1000"/>
              <a:buChar char="●"/>
            </a:pPr>
            <a:r>
              <a:rPr lang="en" sz="1000"/>
              <a:t>An object-oriented database management system is a hybrid application that uses a combination of object-oriented and relational database principles to process data (What is an Object-Oriented Database?,  2023).</a:t>
            </a:r>
            <a:endParaRPr sz="1000"/>
          </a:p>
          <a:p>
            <a:pPr indent="0" lvl="0" marL="457200" rtl="0" algn="l">
              <a:spcBef>
                <a:spcPts val="600"/>
              </a:spcBef>
              <a:spcAft>
                <a:spcPts val="0"/>
              </a:spcAft>
              <a:buNone/>
            </a:pPr>
            <a:r>
              <a:t/>
            </a:r>
            <a:endParaRPr sz="1000"/>
          </a:p>
          <a:p>
            <a:pPr indent="-292100" lvl="0" marL="457200" rtl="0" algn="l">
              <a:spcBef>
                <a:spcPts val="600"/>
              </a:spcBef>
              <a:spcAft>
                <a:spcPts val="0"/>
              </a:spcAft>
              <a:buSzPts val="1000"/>
              <a:buChar char="●"/>
            </a:pPr>
            <a:r>
              <a:rPr lang="en" sz="1000"/>
              <a:t>It also f</a:t>
            </a:r>
            <a:r>
              <a:rPr lang="en" sz="1000"/>
              <a:t>ollow the fundamental principles of object-oriented programming (What is an Object-Oriented Database?,  2023).</a:t>
            </a:r>
            <a:endParaRPr sz="1000"/>
          </a:p>
          <a:p>
            <a:pPr indent="0" lvl="0" marL="914400" rtl="0" algn="l">
              <a:spcBef>
                <a:spcPts val="600"/>
              </a:spcBef>
              <a:spcAft>
                <a:spcPts val="0"/>
              </a:spcAft>
              <a:buNone/>
            </a:pPr>
            <a:r>
              <a:t/>
            </a:r>
            <a:endParaRPr sz="1000"/>
          </a:p>
        </p:txBody>
      </p:sp>
      <p:sp>
        <p:nvSpPr>
          <p:cNvPr id="127" name="Google Shape;127;p23"/>
          <p:cNvSpPr txBox="1"/>
          <p:nvPr>
            <p:ph type="title"/>
          </p:nvPr>
        </p:nvSpPr>
        <p:spPr>
          <a:xfrm>
            <a:off x="730200" y="307400"/>
            <a:ext cx="7683600" cy="156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chemeClr val="accent6"/>
                </a:solidFill>
              </a:rPr>
              <a:t>Types and Structures of DBMS</a:t>
            </a:r>
            <a:endParaRPr>
              <a:solidFill>
                <a:schemeClr val="accent6"/>
              </a:solidFill>
            </a:endParaRPr>
          </a:p>
        </p:txBody>
      </p:sp>
      <p:sp>
        <p:nvSpPr>
          <p:cNvPr id="128" name="Google Shape;128;p23"/>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9" name="Google Shape;129;p23"/>
          <p:cNvSpPr txBox="1"/>
          <p:nvPr/>
        </p:nvSpPr>
        <p:spPr>
          <a:xfrm>
            <a:off x="6590475" y="4156913"/>
            <a:ext cx="2147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a:t>
            </a:r>
            <a:r>
              <a:rPr b="1" lang="en">
                <a:solidFill>
                  <a:schemeClr val="lt1"/>
                </a:solidFill>
                <a:latin typeface="Montserrat"/>
                <a:ea typeface="Montserrat"/>
                <a:cs typeface="Montserrat"/>
                <a:sym typeface="Montserrat"/>
              </a:rPr>
              <a:t>What is an Object-Oriented Database?,  2023).</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rPr b="1" lang="en">
                <a:solidFill>
                  <a:schemeClr val="lt1"/>
                </a:solidFill>
                <a:latin typeface="Montserrat"/>
                <a:ea typeface="Montserrat"/>
                <a:cs typeface="Montserrat"/>
                <a:sym typeface="Montserrat"/>
              </a:rPr>
              <a:t>)</a:t>
            </a:r>
            <a:endParaRPr b="1">
              <a:solidFill>
                <a:schemeClr val="lt1"/>
              </a:solidFill>
              <a:latin typeface="Montserrat"/>
              <a:ea typeface="Montserrat"/>
              <a:cs typeface="Montserrat"/>
              <a:sym typeface="Montserrat"/>
            </a:endParaRPr>
          </a:p>
        </p:txBody>
      </p:sp>
      <p:pic>
        <p:nvPicPr>
          <p:cNvPr id="130" name="Google Shape;130;p23"/>
          <p:cNvPicPr preferRelativeResize="0"/>
          <p:nvPr/>
        </p:nvPicPr>
        <p:blipFill>
          <a:blip r:embed="rId3">
            <a:alphaModFix/>
          </a:blip>
          <a:stretch>
            <a:fillRect/>
          </a:stretch>
        </p:blipFill>
        <p:spPr>
          <a:xfrm>
            <a:off x="5982400" y="2000525"/>
            <a:ext cx="2836151" cy="21564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idx="1" type="body"/>
          </p:nvPr>
        </p:nvSpPr>
        <p:spPr>
          <a:xfrm>
            <a:off x="387000" y="1677325"/>
            <a:ext cx="3183600" cy="2418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000"/>
              <a:t>Distributed</a:t>
            </a:r>
            <a:endParaRPr b="1" sz="1000"/>
          </a:p>
          <a:p>
            <a:pPr indent="-292100" lvl="0" marL="457200" rtl="0" algn="l">
              <a:spcBef>
                <a:spcPts val="600"/>
              </a:spcBef>
              <a:spcAft>
                <a:spcPts val="0"/>
              </a:spcAft>
              <a:buSzPts val="1000"/>
              <a:buChar char="●"/>
            </a:pPr>
            <a:r>
              <a:rPr lang="en" sz="1000"/>
              <a:t>A distributed database is basically a database that is not limited to one system, it is spread over different sites, i.e, on multiple computers or over a network of computers </a:t>
            </a:r>
            <a:r>
              <a:rPr lang="en" sz="1000"/>
              <a:t>(Distributed Database System,  2023).</a:t>
            </a:r>
            <a:endParaRPr sz="1000"/>
          </a:p>
          <a:p>
            <a:pPr indent="0" lvl="0" marL="0" rtl="0" algn="l">
              <a:spcBef>
                <a:spcPts val="600"/>
              </a:spcBef>
              <a:spcAft>
                <a:spcPts val="0"/>
              </a:spcAft>
              <a:buNone/>
            </a:pPr>
            <a:r>
              <a:t/>
            </a:r>
            <a:endParaRPr sz="1000"/>
          </a:p>
          <a:p>
            <a:pPr indent="-292100" lvl="0" marL="457200" rtl="0" algn="l">
              <a:spcBef>
                <a:spcPts val="600"/>
              </a:spcBef>
              <a:spcAft>
                <a:spcPts val="0"/>
              </a:spcAft>
              <a:buSzPts val="1000"/>
              <a:buChar char="●"/>
            </a:pPr>
            <a:r>
              <a:rPr lang="en" sz="1000"/>
              <a:t>A distributed database system is located on various sites that don’t share physical components (Distributed Database System,  2023).</a:t>
            </a:r>
            <a:endParaRPr sz="1000"/>
          </a:p>
          <a:p>
            <a:pPr indent="0" lvl="0" marL="457200" rtl="0" algn="l">
              <a:spcBef>
                <a:spcPts val="600"/>
              </a:spcBef>
              <a:spcAft>
                <a:spcPts val="0"/>
              </a:spcAft>
              <a:buNone/>
            </a:pPr>
            <a:r>
              <a:t/>
            </a:r>
            <a:endParaRPr sz="1000"/>
          </a:p>
          <a:p>
            <a:pPr indent="-292100" lvl="0" marL="457200" rtl="0" algn="l">
              <a:spcBef>
                <a:spcPts val="600"/>
              </a:spcBef>
              <a:spcAft>
                <a:spcPts val="0"/>
              </a:spcAft>
              <a:buSzPts val="1000"/>
              <a:buChar char="●"/>
            </a:pPr>
            <a:r>
              <a:rPr lang="en" sz="1000"/>
              <a:t>This may be required when a particular database needs to be accessed by various users globally (Distributed Database System,  2023).</a:t>
            </a:r>
            <a:endParaRPr sz="1000"/>
          </a:p>
          <a:p>
            <a:pPr indent="-292100" lvl="0" marL="457200" rtl="0" algn="l">
              <a:spcBef>
                <a:spcPts val="0"/>
              </a:spcBef>
              <a:spcAft>
                <a:spcPts val="0"/>
              </a:spcAft>
              <a:buSzPts val="1000"/>
              <a:buChar char="●"/>
            </a:pPr>
            <a:r>
              <a:t/>
            </a:r>
            <a:endParaRPr sz="1000"/>
          </a:p>
          <a:p>
            <a:pPr indent="-292100" lvl="0" marL="457200" rtl="0" algn="l">
              <a:spcBef>
                <a:spcPts val="0"/>
              </a:spcBef>
              <a:spcAft>
                <a:spcPts val="0"/>
              </a:spcAft>
              <a:buSzPts val="1000"/>
              <a:buChar char="●"/>
            </a:pPr>
            <a:r>
              <a:t/>
            </a:r>
            <a:endParaRPr sz="1000"/>
          </a:p>
        </p:txBody>
      </p:sp>
      <p:sp>
        <p:nvSpPr>
          <p:cNvPr id="136" name="Google Shape;136;p24"/>
          <p:cNvSpPr txBox="1"/>
          <p:nvPr>
            <p:ph type="title"/>
          </p:nvPr>
        </p:nvSpPr>
        <p:spPr>
          <a:xfrm>
            <a:off x="730200" y="307400"/>
            <a:ext cx="7683600" cy="1567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chemeClr val="accent6"/>
                </a:solidFill>
              </a:rPr>
              <a:t>Types and Structures of DBMS</a:t>
            </a:r>
            <a:endParaRPr>
              <a:solidFill>
                <a:schemeClr val="accent6"/>
              </a:solidFill>
            </a:endParaRPr>
          </a:p>
        </p:txBody>
      </p:sp>
      <p:sp>
        <p:nvSpPr>
          <p:cNvPr id="137" name="Google Shape;137;p2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8" name="Google Shape;138;p24"/>
          <p:cNvSpPr txBox="1"/>
          <p:nvPr/>
        </p:nvSpPr>
        <p:spPr>
          <a:xfrm>
            <a:off x="7485875" y="1874888"/>
            <a:ext cx="21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p:txBody>
      </p:sp>
      <p:sp>
        <p:nvSpPr>
          <p:cNvPr id="139" name="Google Shape;139;p24"/>
          <p:cNvSpPr txBox="1"/>
          <p:nvPr/>
        </p:nvSpPr>
        <p:spPr>
          <a:xfrm>
            <a:off x="4275250" y="1833213"/>
            <a:ext cx="2147400" cy="372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Light"/>
                <a:ea typeface="Montserrat Light"/>
                <a:cs typeface="Montserrat Light"/>
                <a:sym typeface="Montserrat Light"/>
              </a:rPr>
              <a:t>Applications of a Distributed Database:</a:t>
            </a:r>
            <a:endParaRPr sz="10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lt1"/>
              </a:solidFill>
              <a:latin typeface="Montserrat Light"/>
              <a:ea typeface="Montserrat Light"/>
              <a:cs typeface="Montserrat Light"/>
              <a:sym typeface="Montserrat Light"/>
            </a:endParaRPr>
          </a:p>
          <a:p>
            <a:pPr indent="-292100" lvl="0" marL="457200" rtl="0" algn="l">
              <a:spcBef>
                <a:spcPts val="0"/>
              </a:spcBef>
              <a:spcAft>
                <a:spcPts val="0"/>
              </a:spcAft>
              <a:buClr>
                <a:schemeClr val="lt1"/>
              </a:buClr>
              <a:buSzPts val="1000"/>
              <a:buFont typeface="Montserrat Light"/>
              <a:buChar char="●"/>
            </a:pPr>
            <a:r>
              <a:rPr lang="en" sz="1000">
                <a:solidFill>
                  <a:schemeClr val="lt1"/>
                </a:solidFill>
                <a:latin typeface="Montserrat Light"/>
                <a:ea typeface="Montserrat Light"/>
                <a:cs typeface="Montserrat Light"/>
                <a:sym typeface="Montserrat Light"/>
              </a:rPr>
              <a:t>It is used in Corporate Management Information System.</a:t>
            </a:r>
            <a:endParaRPr sz="1000">
              <a:solidFill>
                <a:schemeClr val="lt1"/>
              </a:solidFill>
              <a:latin typeface="Montserrat Light"/>
              <a:ea typeface="Montserrat Light"/>
              <a:cs typeface="Montserrat Light"/>
              <a:sym typeface="Montserrat Light"/>
            </a:endParaRPr>
          </a:p>
          <a:p>
            <a:pPr indent="0" lvl="0" marL="457200" rtl="0" algn="l">
              <a:spcBef>
                <a:spcPts val="0"/>
              </a:spcBef>
              <a:spcAft>
                <a:spcPts val="0"/>
              </a:spcAft>
              <a:buNone/>
            </a:pPr>
            <a:r>
              <a:t/>
            </a:r>
            <a:endParaRPr sz="1000">
              <a:solidFill>
                <a:schemeClr val="lt1"/>
              </a:solidFill>
              <a:latin typeface="Montserrat Light"/>
              <a:ea typeface="Montserrat Light"/>
              <a:cs typeface="Montserrat Light"/>
              <a:sym typeface="Montserrat Light"/>
            </a:endParaRPr>
          </a:p>
          <a:p>
            <a:pPr indent="-292100" lvl="0" marL="457200" rtl="0" algn="l">
              <a:spcBef>
                <a:spcPts val="0"/>
              </a:spcBef>
              <a:spcAft>
                <a:spcPts val="0"/>
              </a:spcAft>
              <a:buClr>
                <a:schemeClr val="lt1"/>
              </a:buClr>
              <a:buSzPts val="1000"/>
              <a:buFont typeface="Montserrat Light"/>
              <a:buChar char="●"/>
            </a:pPr>
            <a:r>
              <a:rPr lang="en" sz="1000">
                <a:solidFill>
                  <a:schemeClr val="lt1"/>
                </a:solidFill>
                <a:latin typeface="Montserrat Light"/>
                <a:ea typeface="Montserrat Light"/>
                <a:cs typeface="Montserrat Light"/>
                <a:sym typeface="Montserrat Light"/>
              </a:rPr>
              <a:t>It is used in multimedia applications.</a:t>
            </a:r>
            <a:endParaRPr sz="10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lt1"/>
              </a:solidFill>
              <a:latin typeface="Montserrat Light"/>
              <a:ea typeface="Montserrat Light"/>
              <a:cs typeface="Montserrat Light"/>
              <a:sym typeface="Montserrat Light"/>
            </a:endParaRPr>
          </a:p>
          <a:p>
            <a:pPr indent="-292100" lvl="0" marL="457200" rtl="0" algn="l">
              <a:spcBef>
                <a:spcPts val="0"/>
              </a:spcBef>
              <a:spcAft>
                <a:spcPts val="0"/>
              </a:spcAft>
              <a:buClr>
                <a:schemeClr val="lt1"/>
              </a:buClr>
              <a:buSzPts val="1000"/>
              <a:buFont typeface="Montserrat Light"/>
              <a:buChar char="●"/>
            </a:pPr>
            <a:r>
              <a:rPr lang="en" sz="1000">
                <a:solidFill>
                  <a:schemeClr val="lt1"/>
                </a:solidFill>
                <a:latin typeface="Montserrat Light"/>
                <a:ea typeface="Montserrat Light"/>
                <a:cs typeface="Montserrat Light"/>
                <a:sym typeface="Montserrat Light"/>
              </a:rPr>
              <a:t>Used in Military’s control system, Hotel chains etc.</a:t>
            </a:r>
            <a:endParaRPr sz="10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lt1"/>
              </a:solidFill>
              <a:latin typeface="Montserrat Light"/>
              <a:ea typeface="Montserrat Light"/>
              <a:cs typeface="Montserrat Light"/>
              <a:sym typeface="Montserrat Light"/>
            </a:endParaRPr>
          </a:p>
          <a:p>
            <a:pPr indent="-292100" lvl="0" marL="457200" rtl="0" algn="l">
              <a:spcBef>
                <a:spcPts val="0"/>
              </a:spcBef>
              <a:spcAft>
                <a:spcPts val="0"/>
              </a:spcAft>
              <a:buClr>
                <a:schemeClr val="lt1"/>
              </a:buClr>
              <a:buSzPts val="1000"/>
              <a:buFont typeface="Montserrat Light"/>
              <a:buChar char="●"/>
            </a:pPr>
            <a:r>
              <a:rPr lang="en" sz="1000">
                <a:solidFill>
                  <a:schemeClr val="lt1"/>
                </a:solidFill>
                <a:latin typeface="Montserrat Light"/>
                <a:ea typeface="Montserrat Light"/>
                <a:cs typeface="Montserrat Light"/>
                <a:sym typeface="Montserrat Light"/>
              </a:rPr>
              <a:t>It is also used in manufacturing control system.</a:t>
            </a:r>
            <a:endParaRPr sz="1000">
              <a:solidFill>
                <a:schemeClr val="lt1"/>
              </a:solidFill>
              <a:latin typeface="Montserrat Light"/>
              <a:ea typeface="Montserrat Light"/>
              <a:cs typeface="Montserrat Light"/>
              <a:sym typeface="Montserrat Light"/>
            </a:endParaRPr>
          </a:p>
          <a:p>
            <a:pPr indent="0" lvl="0" marL="457200" rtl="0" algn="l">
              <a:spcBef>
                <a:spcPts val="0"/>
              </a:spcBef>
              <a:spcAft>
                <a:spcPts val="0"/>
              </a:spcAft>
              <a:buNone/>
            </a:pPr>
            <a:r>
              <a:t/>
            </a:r>
            <a:endParaRPr sz="1000">
              <a:solidFill>
                <a:schemeClr val="lt1"/>
              </a:solidFill>
              <a:latin typeface="Montserrat Light"/>
              <a:ea typeface="Montserrat Light"/>
              <a:cs typeface="Montserrat Light"/>
              <a:sym typeface="Montserrat Light"/>
            </a:endParaRPr>
          </a:p>
          <a:p>
            <a:pPr indent="0" lvl="0" marL="457200" rtl="0" algn="l">
              <a:spcBef>
                <a:spcPts val="0"/>
              </a:spcBef>
              <a:spcAft>
                <a:spcPts val="0"/>
              </a:spcAft>
              <a:buNone/>
            </a:pPr>
            <a:r>
              <a:rPr lang="en" sz="1000">
                <a:solidFill>
                  <a:schemeClr val="lt1"/>
                </a:solidFill>
                <a:latin typeface="Montserrat Light"/>
                <a:ea typeface="Montserrat Light"/>
                <a:cs typeface="Montserrat Light"/>
                <a:sym typeface="Montserrat Light"/>
              </a:rPr>
              <a:t>(Distributed Database System,  2023).</a:t>
            </a:r>
            <a:endParaRPr sz="1000">
              <a:solidFill>
                <a:schemeClr val="lt1"/>
              </a:solidFill>
              <a:latin typeface="Montserrat Light"/>
              <a:ea typeface="Montserrat Light"/>
              <a:cs typeface="Montserrat Light"/>
              <a:sym typeface="Montserrat Light"/>
            </a:endParaRPr>
          </a:p>
          <a:p>
            <a:pPr indent="0" lvl="0" marL="457200" rtl="0" algn="l">
              <a:spcBef>
                <a:spcPts val="0"/>
              </a:spcBef>
              <a:spcAft>
                <a:spcPts val="0"/>
              </a:spcAft>
              <a:buNone/>
            </a:pPr>
            <a:r>
              <a:t/>
            </a:r>
            <a:endParaRPr sz="1000">
              <a:solidFill>
                <a:schemeClr val="lt1"/>
              </a:solidFill>
              <a:latin typeface="Montserrat Light"/>
              <a:ea typeface="Montserrat Light"/>
              <a:cs typeface="Montserrat Light"/>
              <a:sym typeface="Montserrat Light"/>
            </a:endParaRPr>
          </a:p>
          <a:p>
            <a:pPr indent="0" lvl="0" marL="457200" rtl="0" algn="l">
              <a:spcBef>
                <a:spcPts val="0"/>
              </a:spcBef>
              <a:spcAft>
                <a:spcPts val="0"/>
              </a:spcAft>
              <a:buNone/>
            </a:pPr>
            <a:r>
              <a:t/>
            </a:r>
            <a:endParaRPr sz="10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1000">
              <a:solidFill>
                <a:schemeClr val="lt1"/>
              </a:solidFill>
              <a:latin typeface="Montserrat Light"/>
              <a:ea typeface="Montserrat Light"/>
              <a:cs typeface="Montserrat Light"/>
              <a:sym typeface="Montserrat Light"/>
            </a:endParaRPr>
          </a:p>
        </p:txBody>
      </p:sp>
      <p:pic>
        <p:nvPicPr>
          <p:cNvPr id="140" name="Google Shape;140;p24"/>
          <p:cNvPicPr preferRelativeResize="0"/>
          <p:nvPr/>
        </p:nvPicPr>
        <p:blipFill>
          <a:blip r:embed="rId3">
            <a:alphaModFix/>
          </a:blip>
          <a:stretch>
            <a:fillRect/>
          </a:stretch>
        </p:blipFill>
        <p:spPr>
          <a:xfrm>
            <a:off x="6652545" y="2286800"/>
            <a:ext cx="2513081" cy="1809426"/>
          </a:xfrm>
          <a:prstGeom prst="rect">
            <a:avLst/>
          </a:prstGeom>
          <a:noFill/>
          <a:ln>
            <a:noFill/>
          </a:ln>
        </p:spPr>
      </p:pic>
      <p:sp>
        <p:nvSpPr>
          <p:cNvPr id="141" name="Google Shape;141;p24"/>
          <p:cNvSpPr txBox="1"/>
          <p:nvPr/>
        </p:nvSpPr>
        <p:spPr>
          <a:xfrm>
            <a:off x="6996600" y="4107913"/>
            <a:ext cx="214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a:t>
            </a:r>
            <a:r>
              <a:rPr b="1" lang="en">
                <a:solidFill>
                  <a:schemeClr val="lt1"/>
                </a:solidFill>
                <a:latin typeface="Montserrat"/>
                <a:ea typeface="Montserrat"/>
                <a:cs typeface="Montserrat"/>
                <a:sym typeface="Montserrat"/>
              </a:rPr>
              <a:t>28 Distributed Database Concepts, 2023)</a:t>
            </a:r>
            <a:r>
              <a:rPr b="1" lang="en">
                <a:solidFill>
                  <a:schemeClr val="lt1"/>
                </a:solidFill>
                <a:latin typeface="Montserrat"/>
                <a:ea typeface="Montserrat"/>
                <a:cs typeface="Montserrat"/>
                <a:sym typeface="Montserrat"/>
              </a:rPr>
              <a:t>.</a:t>
            </a:r>
            <a:endParaRPr b="1">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utius template">
  <a:themeElements>
    <a:clrScheme name="Custom 347">
      <a:dk1>
        <a:srgbClr val="11191F"/>
      </a:dk1>
      <a:lt1>
        <a:srgbClr val="FFFFFF"/>
      </a:lt1>
      <a:dk2>
        <a:srgbClr val="97A5C2"/>
      </a:dk2>
      <a:lt2>
        <a:srgbClr val="E6E6EC"/>
      </a:lt2>
      <a:accent1>
        <a:srgbClr val="11191F"/>
      </a:accent1>
      <a:accent2>
        <a:srgbClr val="525666"/>
      </a:accent2>
      <a:accent3>
        <a:srgbClr val="757B96"/>
      </a:accent3>
      <a:accent4>
        <a:srgbClr val="9CA1B6"/>
      </a:accent4>
      <a:accent5>
        <a:srgbClr val="CC5900"/>
      </a:accent5>
      <a:accent6>
        <a:srgbClr val="FF88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